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[部委微信草稿.xlsx]部委微信!$A$53:$A$56</c:f>
              <c:strCache>
                <c:ptCount val="4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</c:strCache>
            </c:strRef>
          </c:cat>
          <c:val>
            <c:numRef>
              <c:f>[部委微信草稿.xlsx]部委微信!$B$53:$B$56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19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8bdc2d0-8cfd-4b0f-b3d8-2e6e7e700cd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899927244925174"/>
                  <c:y val="0.12775055411104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83370374689804"/>
                  <c:y val="0.02727137907185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47725357005769"/>
                  <c:y val="0.1507788361465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[部委微信草稿.xlsx]部委微信!$A$8:$A$11</c:f>
              <c:strCache>
                <c:ptCount val="4"/>
                <c:pt idx="0">
                  <c:v>200-300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[部委微信草稿.xlsx]部委微信!$B$8:$B$11</c:f>
              <c:numCache>
                <c:formatCode>General</c:formatCode>
                <c:ptCount val="4"/>
                <c:pt idx="0">
                  <c:v>2</c:v>
                </c:pt>
                <c:pt idx="1">
                  <c:v>20</c:v>
                </c:pt>
                <c:pt idx="2">
                  <c:v>18</c:v>
                </c:pt>
                <c:pt idx="3">
                  <c:v>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[部委微信草稿.xlsx]部委微信!$A$136:$A$145</c:f>
              <c:strCache>
                <c:ptCount val="10"/>
                <c:pt idx="0">
                  <c:v>中国人民银行</c:v>
                </c:pt>
                <c:pt idx="1">
                  <c:v>国防部发布</c:v>
                </c:pt>
                <c:pt idx="2">
                  <c:v>国家发展改革委</c:v>
                </c:pt>
                <c:pt idx="3">
                  <c:v>国家国际发展合作署</c:v>
                </c:pt>
                <c:pt idx="4">
                  <c:v>微言教育</c:v>
                </c:pt>
                <c:pt idx="5">
                  <c:v>中华人民共和国应急管理部</c:v>
                </c:pt>
                <c:pt idx="6">
                  <c:v>国家粮食和物资储备局</c:v>
                </c:pt>
                <c:pt idx="7">
                  <c:v>国家能源局</c:v>
                </c:pt>
                <c:pt idx="8">
                  <c:v>审计署</c:v>
                </c:pt>
                <c:pt idx="9">
                  <c:v>自然资源部</c:v>
                </c:pt>
              </c:strCache>
            </c:strRef>
          </c:cat>
          <c:val>
            <c:numRef>
              <c:f>[部委微信草稿.xlsx]部委微信!$B$136:$B$145</c:f>
              <c:numCache>
                <c:formatCode>General</c:formatCode>
                <c:ptCount val="10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1d7edb8-69ba-48ec-acf5-c6b04403758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13164467683822"/>
          <c:y val="0.023305284216100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05885588558856"/>
          <c:y val="0.199348645869044"/>
          <c:w val="0.567244224422442"/>
          <c:h val="0.70706205005142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15364475678656"/>
                      <c:h val="0.055696631115625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[部委微信草稿.xlsx]部委微信!$A$173:$A$187</c:f>
              <c:strCache>
                <c:ptCount val="15"/>
                <c:pt idx="0">
                  <c:v>全国“两会”</c:v>
                </c:pt>
                <c:pt idx="1">
                  <c:v>“双随机一公开”</c:v>
                </c:pt>
                <c:pt idx="2">
                  <c:v>国家粮食和储备局</c:v>
                </c:pt>
                <c:pt idx="3">
                  <c:v>习主席</c:v>
                </c:pt>
                <c:pt idx="4">
                  <c:v>总书记</c:v>
                </c:pt>
                <c:pt idx="5">
                  <c:v>广西自治区</c:v>
                </c:pt>
                <c:pt idx="6">
                  <c:v>党党的</c:v>
                </c:pt>
                <c:pt idx="7">
                  <c:v>党总支部书记</c:v>
                </c:pt>
                <c:pt idx="8">
                  <c:v>核心价值观</c:v>
                </c:pt>
                <c:pt idx="9">
                  <c:v>上海黄埔</c:v>
                </c:pt>
                <c:pt idx="10">
                  <c:v>深入贯彻中央八项规定学习教育</c:v>
                </c:pt>
                <c:pt idx="11">
                  <c:v>习近平主席重要讲话精神</c:v>
                </c:pt>
                <c:pt idx="12">
                  <c:v>学习总书记</c:v>
                </c:pt>
                <c:pt idx="13">
                  <c:v>中国特设</c:v>
                </c:pt>
                <c:pt idx="14">
                  <c:v>住房与城乡建设部</c:v>
                </c:pt>
              </c:strCache>
            </c:strRef>
          </c:cat>
          <c:val>
            <c:numRef>
              <c:f>[部委微信草稿.xlsx]部委微信!$B$173:$B$187</c:f>
              <c:numCache>
                <c:formatCode>General</c:formatCode>
                <c:ptCount val="15"/>
                <c:pt idx="0">
                  <c:v>17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8162816281628"/>
          <c:y val="0.133527596846075"/>
          <c:w val="0.367711771177118"/>
          <c:h val="0.83716146726088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a71a99-20a4-4d72-8ef3-3daf2ea9d04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>
        <c:manualLayout>
          <c:xMode val="edge"/>
          <c:yMode val="edge"/>
          <c:x val="0.19551466359977"/>
          <c:y val="0.009632585661208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1627372052904"/>
          <c:y val="0.253681023806247"/>
          <c:w val="0.575330649798735"/>
          <c:h val="0.55070868308793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[部委微信草稿.xlsx]Sheet2!$E$21:$E$41</c:f>
              <c:strCache>
                <c:ptCount val="21"/>
                <c:pt idx="0">
                  <c:v>国家税务总局</c:v>
                </c:pt>
                <c:pt idx="1">
                  <c:v>中华人民共和国应急管理部</c:v>
                </c:pt>
                <c:pt idx="2">
                  <c:v>健康中国</c:v>
                </c:pt>
                <c:pt idx="3">
                  <c:v>国资小新</c:v>
                </c:pt>
                <c:pt idx="4">
                  <c:v>国家移民管理局</c:v>
                </c:pt>
                <c:pt idx="5">
                  <c:v>微言教育</c:v>
                </c:pt>
                <c:pt idx="6">
                  <c:v>国家发展改革委</c:v>
                </c:pt>
                <c:pt idx="7">
                  <c:v>司法部</c:v>
                </c:pt>
                <c:pt idx="8">
                  <c:v>中国人民银行</c:v>
                </c:pt>
                <c:pt idx="9">
                  <c:v>人力资源和社会保障部</c:v>
                </c:pt>
                <c:pt idx="10">
                  <c:v>自然资源部</c:v>
                </c:pt>
                <c:pt idx="11">
                  <c:v>工信微报</c:v>
                </c:pt>
                <c:pt idx="12">
                  <c:v>国防部发布</c:v>
                </c:pt>
                <c:pt idx="13">
                  <c:v>国家国际发展合作署</c:v>
                </c:pt>
                <c:pt idx="14">
                  <c:v>国家粮食和物资储备局</c:v>
                </c:pt>
                <c:pt idx="15">
                  <c:v>海关发布</c:v>
                </c:pt>
                <c:pt idx="16">
                  <c:v>商务微新闻</c:v>
                </c:pt>
                <c:pt idx="17">
                  <c:v>生态环境部</c:v>
                </c:pt>
                <c:pt idx="18">
                  <c:v>退役军人事务部</c:v>
                </c:pt>
                <c:pt idx="19">
                  <c:v>外交部</c:v>
                </c:pt>
                <c:pt idx="20">
                  <c:v>中国水利</c:v>
                </c:pt>
              </c:strCache>
            </c:strRef>
          </c:cat>
          <c:val>
            <c:numRef>
              <c:f>[部委微信草稿.xlsx]Sheet2!$F$21:$F$41</c:f>
              <c:numCache>
                <c:formatCode>General</c:formatCode>
                <c:ptCount val="21"/>
                <c:pt idx="0">
                  <c:v>13</c:v>
                </c:pt>
                <c:pt idx="1">
                  <c:v>13</c:v>
                </c:pt>
                <c:pt idx="2">
                  <c:v>8</c:v>
                </c:pt>
                <c:pt idx="3">
                  <c:v>7</c:v>
                </c:pt>
                <c:pt idx="4">
                  <c:v>5</c:v>
                </c:pt>
                <c:pt idx="5">
                  <c:v>5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648648648649"/>
          <c:y val="0.0780615231795408"/>
          <c:w val="0.339850488786659"/>
          <c:h val="0.8894572321682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0db8498-75f7-4cf4-bedc-0bb42051032c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1065.33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健康中国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1029.98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1005.13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4682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人力资源和社会保障部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218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210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665595" y="1376045"/>
          <a:ext cx="4728210" cy="259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962025" y="4176078"/>
          <a:ext cx="4239260" cy="237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1065.33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622.79W+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14251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184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621.19W+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661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1029.98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412.53W+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11144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412.25W+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1082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1005.13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256.78W+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12030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256.52W+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3147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987.1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425.34W+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5244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289.41W+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959.8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303.08W+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10406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303.08W+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946.1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334.26W+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5525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328.48W+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932.79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158.08W+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4626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155.59W+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479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921.39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178.31W+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6368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166.47W+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569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918.12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317.53W+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6165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261.75W+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909.88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162.27W+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4159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161.88W+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895.68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50.81W+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3379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50.81W+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74.23W+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5142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74.23W+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91635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894.86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89.4W+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6542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89.4W+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863.94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94.52W+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93.82W+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86814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858.64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155.44W+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3606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139.15W+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1065.33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622.79W+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14251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184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621.19W+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661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fontAlgn="auto" hangingPunct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中国人民银行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11.1%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双随机一公开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习主席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广西自治区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15" name="图表 14"/>
          <p:cNvGraphicFramePr/>
          <p:nvPr/>
        </p:nvGraphicFramePr>
        <p:xfrm>
          <a:off x="537210" y="2562860"/>
          <a:ext cx="5971540" cy="4058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9" name="图表 8"/>
          <p:cNvGraphicFramePr/>
          <p:nvPr/>
        </p:nvGraphicFramePr>
        <p:xfrm>
          <a:off x="6809740" y="2555240"/>
          <a:ext cx="4893310" cy="4015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043305"/>
            <a:ext cx="1104519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4682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4757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 </a:t>
            </a:r>
            <a:r>
              <a:rPr 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国家税务总局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，各自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240915"/>
          <a:ext cx="6315075" cy="43304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健康中国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国家出手教减肥了，文内食谱可照着吃！|科学减重一起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3147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3.15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生态环境部表扬2024年度生态环境保护执法大练兵表现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1204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2024年度个税汇算今天起办理！手把手教你如何操作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981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关于诺如病毒的8个关键问题，转给师生家长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931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国家税务总局令第58号：《涉税专业服务管理办法（试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717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点此预约！这堂交通安全课，师生家长别错过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688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应急管理系统官方标识正式发布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661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退役军人事务部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政府工作报告里提到了这些退役军人工作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626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“教育，不能把最基本的丢掉”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622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国务院国资委印发《企业国有资产交易操作规则》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607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193280" y="2163128"/>
          <a:ext cx="4417060" cy="4614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584d842f-05a4-4db0-bf9f-3875b31ee1b9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584d842f-05a4-4db0-bf9f-3875b31ee1b9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7130a7b1-e977-471e-afbd-fa2d8cfe9d0c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221</cp:revision>
  <dcterms:created xsi:type="dcterms:W3CDTF">2022-01-21T00:47:00Z</dcterms:created>
  <dcterms:modified xsi:type="dcterms:W3CDTF">2025-04-08T07:57:46Z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2022-02-05T00:34:34Z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2052-12.1.0.20305</vt:lpwstr>
  </property>
</Properties>
</file>