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004A7E"/>
    <a:srgbClr val="EB6E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6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C:\&#12304;03&#12305;&#26032;&#23186;&#20307;&#27036;&#21333;\2025\2025.10&#20840;&#34920;.xls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C:\&#12304;03&#12305;&#26032;&#23186;&#20307;&#27036;&#21333;\2025\2025.10&#20840;&#34920;.xls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C:\&#12304;03&#12305;&#26032;&#23186;&#20307;&#27036;&#21333;\2025\2025.10&#20840;&#34920;.xls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C:\&#12304;03&#12305;&#26032;&#23186;&#20307;&#27036;&#21333;\2025\2025.10&#20840;&#34920;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t> </a:t>
            </a:r>
            <a:r>
              <a:rPr b="1"/>
              <a:t>当月政务微博文章原创率分布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[部委微信草稿.xlsx]省级微博!$B$76</c:f>
              <c:strCache>
                <c:ptCount val="1"/>
                <c:pt idx="0">
                  <c:v/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[部委微信草稿.xlsx]省级微博!$A$77:$A$78</c:f>
              <c:numCache>
                <c:formatCode>0%</c:formatCode>
                <c:ptCount val="2"/>
                <c:pt idx="0" c:formatCode="0%">
                  <c:v>1</c:v>
                </c:pt>
                <c:pt idx="1" c:formatCode="0%">
                  <c:v>0</c:v>
                </c:pt>
              </c:numCache>
            </c:numRef>
          </c:cat>
          <c:val>
            <c:numRef>
              <c:f>[部委微信草稿.xlsx]省级微博!$B$77:$B$78</c:f>
              <c:numCache>
                <c:formatCode>General</c:formatCode>
                <c:ptCount val="2"/>
                <c:pt idx="0">
                  <c:v>29</c:v>
                </c:pt>
                <c:pt idx="1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33055555555556"/>
          <c:y val="0.457407407407407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b66f3cb7-958b-4b49-b228-431a492f6e2e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省级政务微博综合影响力得分分布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[2025.10全表.xls]省微博!$M$10:$M$14</c:f>
              <c:strCache>
                <c:ptCount val="5"/>
                <c:pt idx="0">
                  <c:v>1300以上</c:v>
                </c:pt>
                <c:pt idx="1">
                  <c:v>1000-1300</c:v>
                </c:pt>
                <c:pt idx="2">
                  <c:v>500-1000</c:v>
                </c:pt>
                <c:pt idx="3">
                  <c:v>300-500</c:v>
                </c:pt>
                <c:pt idx="4">
                  <c:v>300以下</c:v>
                </c:pt>
              </c:strCache>
            </c:strRef>
          </c:cat>
          <c:val>
            <c:numRef>
              <c:f>[2025.10全表.xls]省微博!$N$10:$N$14</c:f>
              <c:numCache>
                <c:formatCode>General</c:formatCode>
                <c:ptCount val="5"/>
                <c:pt idx="0">
                  <c:v>1</c:v>
                </c:pt>
                <c:pt idx="1">
                  <c:v>6</c:v>
                </c:pt>
                <c:pt idx="2">
                  <c:v>14</c:v>
                </c:pt>
                <c:pt idx="3">
                  <c:v>6</c:v>
                </c:pt>
                <c:pt idx="4">
                  <c:v>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939970207"/>
        <c:axId val="81502989"/>
      </c:barChart>
      <c:catAx>
        <c:axId val="939970207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1502989"/>
        <c:crosses val="autoZero"/>
        <c:auto val="1"/>
        <c:lblAlgn val="ctr"/>
        <c:lblOffset val="100"/>
        <c:noMultiLvlLbl val="0"/>
      </c:catAx>
      <c:valAx>
        <c:axId val="8150298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93997020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de2bcd00-3534-439f-9e73-59003c1ad152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当月严重表述不规范典型错误</a:t>
            </a:r>
            <a:r>
              <a:rPr lang="en-US" altLang="zh-CN" b="1"/>
              <a:t>top10</a:t>
            </a:r>
            <a:endParaRPr lang="en-US" altLang="zh-CN" b="1"/>
          </a:p>
        </c:rich>
      </c:tx>
      <c:layout>
        <c:manualLayout>
          <c:xMode val="edge"/>
          <c:yMode val="edge"/>
          <c:x val="0.129270244821092"/>
          <c:y val="0.0402549480040255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305555555555556"/>
          <c:y val="0.248909761824891"/>
          <c:w val="0.54875"/>
          <c:h val="0.66269708151627"/>
        </c:manualLayout>
      </c:layout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[2025.10全表.xls]省微博严重表述!$B$67:$B$76</c:f>
              <c:strCache>
                <c:ptCount val="10"/>
                <c:pt idx="0">
                  <c:v>《中华人民共和国稀土管理条例》</c:v>
                </c:pt>
                <c:pt idx="1">
                  <c:v>总书记</c:v>
                </c:pt>
                <c:pt idx="2">
                  <c:v>粮食物资储备局</c:v>
                </c:pt>
                <c:pt idx="3">
                  <c:v>文化旅游局</c:v>
                </c:pt>
                <c:pt idx="4">
                  <c:v>习近平总书记有关重要讲话精神</c:v>
                </c:pt>
                <c:pt idx="5">
                  <c:v>习近平总书记重要讲话和指示精神</c:v>
                </c:pt>
                <c:pt idx="6">
                  <c:v>习近平总书记重要讲话指示精神</c:v>
                </c:pt>
                <c:pt idx="7">
                  <c:v>习主席</c:v>
                </c:pt>
                <c:pt idx="8">
                  <c:v>巩固脱贫攻坚成果</c:v>
                </c:pt>
                <c:pt idx="9">
                  <c:v>经济与信息化委员会</c:v>
                </c:pt>
              </c:strCache>
            </c:strRef>
          </c:cat>
          <c:val>
            <c:numRef>
              <c:f>[2025.10全表.xls]省微博严重表述!$C$67:$C$76</c:f>
              <c:numCache>
                <c:formatCode>General</c:formatCode>
                <c:ptCount val="10"/>
                <c:pt idx="0">
                  <c:v>3</c:v>
                </c:pt>
                <c:pt idx="1">
                  <c:v>3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6046123923312"/>
          <c:y val="0.148440120764844"/>
          <c:w val="0.315782161711587"/>
          <c:h val="0.846528010734653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f6f2ab8d-e8e1-48b1-9a80-bbe5a17dd4ee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各省微博严重表述不规范分布情况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[2025.10全表.xls]省微博严重表述!$C$37:$C$47</c:f>
              <c:strCache>
                <c:ptCount val="11"/>
                <c:pt idx="0">
                  <c:v>河南政府网</c:v>
                </c:pt>
                <c:pt idx="1">
                  <c:v>安徽省人民政府网</c:v>
                </c:pt>
                <c:pt idx="2">
                  <c:v>上海发布</c:v>
                </c:pt>
                <c:pt idx="3">
                  <c:v>云南发布</c:v>
                </c:pt>
                <c:pt idx="4">
                  <c:v>海南省人民政府网站</c:v>
                </c:pt>
                <c:pt idx="5">
                  <c:v>北京发布</c:v>
                </c:pt>
                <c:pt idx="6">
                  <c:v>湖北省政府门户网站</c:v>
                </c:pt>
                <c:pt idx="7">
                  <c:v>湖南省政府门户网站</c:v>
                </c:pt>
                <c:pt idx="8">
                  <c:v>江西发布</c:v>
                </c:pt>
                <c:pt idx="9">
                  <c:v>陕西发布</c:v>
                </c:pt>
                <c:pt idx="10">
                  <c:v>重庆市政府网</c:v>
                </c:pt>
              </c:strCache>
            </c:strRef>
          </c:cat>
          <c:val>
            <c:numRef>
              <c:f>[2025.10全表.xls]省微博严重表述!$D$37:$D$47</c:f>
              <c:numCache>
                <c:formatCode>General</c:formatCode>
                <c:ptCount val="11"/>
                <c:pt idx="0">
                  <c:v>5</c:v>
                </c:pt>
                <c:pt idx="1">
                  <c:v>4</c:v>
                </c:pt>
                <c:pt idx="2">
                  <c:v>4</c:v>
                </c:pt>
                <c:pt idx="3">
                  <c:v>4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535922476"/>
        <c:axId val="23888995"/>
      </c:barChart>
      <c:catAx>
        <c:axId val="535922476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23888995"/>
        <c:crosses val="autoZero"/>
        <c:auto val="1"/>
        <c:lblAlgn val="ctr"/>
        <c:lblOffset val="100"/>
        <c:noMultiLvlLbl val="0"/>
      </c:catAx>
      <c:valAx>
        <c:axId val="238889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359224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b367c648-c39b-4370-b24c-fc60add3cdcf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1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t>各省微博热门文章超1k+分布top10情况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[2025.10全表.xls]省微博热点!$Y$3:$Y$6</c:f>
              <c:strCache>
                <c:ptCount val="4"/>
                <c:pt idx="0">
                  <c:v>广东发布</c:v>
                </c:pt>
                <c:pt idx="1">
                  <c:v>吉林发布</c:v>
                </c:pt>
                <c:pt idx="2">
                  <c:v>青海发布</c:v>
                </c:pt>
                <c:pt idx="3">
                  <c:v>上海发布</c:v>
                </c:pt>
              </c:strCache>
            </c:strRef>
          </c:cat>
          <c:val>
            <c:numRef>
              <c:f>[2025.10全表.xls]省微博热点!$Z$3:$Z$6</c:f>
              <c:numCache>
                <c:formatCode>General</c:formatCode>
                <c:ptCount val="4"/>
                <c:pt idx="0">
                  <c:v>3</c:v>
                </c:pt>
                <c:pt idx="1">
                  <c:v>3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46"/>
        <c:overlap val="-28"/>
        <c:axId val="751327645"/>
        <c:axId val="185367805"/>
      </c:barChart>
      <c:catAx>
        <c:axId val="751327645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85367805"/>
        <c:crosses val="autoZero"/>
        <c:auto val="1"/>
        <c:lblAlgn val="ctr"/>
        <c:lblOffset val="100"/>
        <c:noMultiLvlLbl val="0"/>
      </c:catAx>
      <c:valAx>
        <c:axId val="185367805"/>
        <c:scaling>
          <c:orientation val="minMax"/>
        </c:scaling>
        <c:delete val="0"/>
        <c:axPos val="l"/>
        <c:majorGridlines>
          <c:spPr>
            <a:ln w="12700" cap="flat" cmpd="sng" algn="ctr">
              <a:solidFill>
                <a:schemeClr val="lt1">
                  <a:lumMod val="902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75132764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884b0723-6498-4346-9b7f-00e3160b34e8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100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0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1">
      <cs:styleClr val="auto"/>
    </cs:fillRef>
    <cs:effectRef idx="0"/>
    <cs:fontRef idx="minor">
      <a:schemeClr val="dk1"/>
    </cs:fontRef>
    <cs:spPr>
      <a:ln>
        <a:noFill/>
      </a:ln>
      <a:effectLst/>
    </cs:spPr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02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75000"/>
        <a:lumOff val="25000"/>
      </a:schemeClr>
    </cs:fontRef>
    <cs:defRPr sz="1400" b="1" kern="120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tags" Target="../tags/tag2.xml"/><Relationship Id="rId4" Type="http://schemas.openxmlformats.org/officeDocument/2006/relationships/tags" Target="../tags/tag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13.png"/><Relationship Id="rId10" Type="http://schemas.openxmlformats.org/officeDocument/2006/relationships/image" Target="../media/image12.png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5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sp>
        <p:nvSpPr>
          <p:cNvPr id="11" name="Title 1" descr="7b0a20202020227461726765744d6f64756c65223a202270726f636573734f6e6c696e65466f6e7473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省级政务新媒体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2" name="文本占位符 7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3432175" y="448691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10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10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lang="zh-CN"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博</a:t>
              </a:r>
              <a:endParaRPr lang="zh-CN" sz="2800" spc="340" dirty="0">
                <a:solidFill>
                  <a:srgbClr val="FFFFFF"/>
                </a:solidFill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3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1" name="textbox 11"/>
          <p:cNvSpPr/>
          <p:nvPr/>
        </p:nvSpPr>
        <p:spPr>
          <a:xfrm>
            <a:off x="1198880" y="914400"/>
            <a:ext cx="5361305" cy="27514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12700" algn="just" rtl="0" eaLnBrk="0">
              <a:lnSpc>
                <a:spcPct val="150000"/>
              </a:lnSpc>
            </a:pP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省级政务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微博共</a:t>
            </a:r>
            <a:r>
              <a:rPr lang="en-US" sz="16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个，根据监测数据统计结</a:t>
            </a:r>
            <a:r>
              <a:rPr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果</a:t>
            </a:r>
            <a:r>
              <a:rPr lang="zh-CN"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显示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综合影响力指数得分在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至1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00之间的微博数量较多</a:t>
            </a:r>
            <a:r>
              <a:rPr sz="160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60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有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微博综合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得分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300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以下。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其中，</a:t>
            </a:r>
            <a:r>
              <a:rPr lang="en-US" altLang="zh-CN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lang="en-US" altLang="zh-CN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1335.33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广东</a:t>
            </a:r>
            <a:r>
              <a:rPr lang="zh-CN" altLang="en-US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lang="en-US" altLang="zh-CN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北京</a:t>
            </a:r>
            <a:r>
              <a:rPr lang="zh-CN" altLang="en-US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发布</a:t>
            </a:r>
            <a:r>
              <a:rPr lang="en-US" altLang="zh-CN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，综合得分分别为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1137.31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1135.2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zh-CN" sz="16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pic>
        <p:nvPicPr>
          <p:cNvPr id="47" name="picture 4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928141" y="1228140"/>
            <a:ext cx="110413" cy="109296"/>
          </a:xfrm>
          <a:prstGeom prst="rect">
            <a:avLst/>
          </a:prstGeom>
        </p:spPr>
      </p:pic>
      <p:pic>
        <p:nvPicPr>
          <p:cNvPr id="48" name="picture 4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701890" y="1289672"/>
            <a:ext cx="249656" cy="259803"/>
          </a:xfrm>
          <a:prstGeom prst="rect">
            <a:avLst/>
          </a:prstGeom>
        </p:spPr>
      </p:pic>
      <p:pic>
        <p:nvPicPr>
          <p:cNvPr id="49" name="picture 4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6454584" y="4480331"/>
            <a:ext cx="103377" cy="98348"/>
          </a:xfrm>
          <a:prstGeom prst="rect">
            <a:avLst/>
          </a:prstGeom>
        </p:spPr>
      </p:pic>
      <p:pic>
        <p:nvPicPr>
          <p:cNvPr id="50" name="picture 5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6242735" y="4535703"/>
            <a:ext cx="233756" cy="233755"/>
          </a:xfrm>
          <a:prstGeom prst="rect">
            <a:avLst/>
          </a:prstGeom>
        </p:spPr>
      </p:pic>
      <p:pic>
        <p:nvPicPr>
          <p:cNvPr id="51" name="picture 5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737781" y="1302105"/>
            <a:ext cx="217093" cy="224091"/>
          </a:xfrm>
          <a:prstGeom prst="rect">
            <a:avLst/>
          </a:prstGeom>
        </p:spPr>
      </p:pic>
      <p:pic>
        <p:nvPicPr>
          <p:cNvPr id="52" name="picture 5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6276340" y="4546891"/>
            <a:ext cx="203276" cy="201612"/>
          </a:xfrm>
          <a:prstGeom prst="rect">
            <a:avLst/>
          </a:prstGeom>
        </p:spPr>
      </p:pic>
      <p:sp>
        <p:nvSpPr>
          <p:cNvPr id="59" name="textbox 11"/>
          <p:cNvSpPr/>
          <p:nvPr/>
        </p:nvSpPr>
        <p:spPr>
          <a:xfrm>
            <a:off x="6754495" y="4487545"/>
            <a:ext cx="4752975" cy="1501775"/>
          </a:xfrm>
          <a:prstGeom prst="rect">
            <a:avLst/>
          </a:prstGeom>
        </p:spPr>
        <p:txBody>
          <a:bodyPr vert="horz" wrap="square" lIns="0" tIns="0" rIns="0" bIns="0">
            <a:noAutofit/>
          </a:bodyPr>
          <a:lstStyle/>
          <a:p>
            <a:pPr lvl="0" algn="l" eaLnBrk="0">
              <a:lnSpc>
                <a:spcPct val="150000"/>
              </a:lnSpc>
              <a:buClrTx/>
              <a:buSzTx/>
              <a:buFontTx/>
            </a:pP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2025年10月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，省级政务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微博</a:t>
            </a:r>
            <a:r>
              <a:rPr lang="en-US" altLang="en-US"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平均原创率为96.7%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其中，</a:t>
            </a:r>
            <a:r>
              <a:rPr lang="en-US" altLang="en-US"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29个</a:t>
            </a:r>
            <a:r>
              <a:rPr lang="zh-CN" altLang="en-US"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</a:t>
            </a:r>
            <a:r>
              <a:rPr lang="en-US" altLang="en-US"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微博原创率高达100%</a:t>
            </a:r>
            <a:r>
              <a:rPr lang="zh-CN" altLang="en-US"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en-US" altLang="zh-CN"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</a:t>
            </a:r>
            <a:r>
              <a:rPr lang="zh-CN" altLang="en-US"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个省级微博原创率</a:t>
            </a:r>
            <a:r>
              <a:rPr lang="en-US" altLang="zh-CN"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aphicFrame>
        <p:nvGraphicFramePr>
          <p:cNvPr id="3" name="图表 2"/>
          <p:cNvGraphicFramePr/>
          <p:nvPr/>
        </p:nvGraphicFramePr>
        <p:xfrm>
          <a:off x="1195705" y="3665855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5" name="图表 4"/>
          <p:cNvGraphicFramePr/>
          <p:nvPr/>
        </p:nvGraphicFramePr>
        <p:xfrm>
          <a:off x="6900545" y="1238885"/>
          <a:ext cx="4572000" cy="28613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省级政务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博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综合得分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粉丝数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净增数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原创率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平均被转发率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平均被评论率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点赞数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上海发布</a:t>
                      </a:r>
                      <a:endParaRPr lang="zh-CN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1335.33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9701000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834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95.2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72.9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42774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广东发布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1137.31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3360000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162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49.38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56.17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11514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北京发布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1135.2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9938000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883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55.83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35.56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3788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云南发布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1104.41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5181000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860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51.16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39.77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1955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四川发布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1096.2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6568000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633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80.57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40.6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1501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吉林发布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1057.69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2052000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570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34.04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20.35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8863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青海发布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1004.24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904000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387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2.84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4656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河北省人民政府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984.46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407000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404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86.39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26.98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551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浙江发布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927.66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2424000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533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46.34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19.14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304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天津发布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837.37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2685000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823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9.11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10.45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346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陕西发布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815.48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1543000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424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30.9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14.62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甘肃发布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805.11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2944000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371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49.33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4.31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7292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安徽省人民政府网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780.82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351000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375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40.53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8.53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江西发布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777.07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909000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311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11.9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10.61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220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河南政府网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762.68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249000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802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22.19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1.75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305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838835" y="1377950"/>
          <a:ext cx="1053338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78510"/>
                <a:gridCol w="2271395"/>
                <a:gridCol w="1146175"/>
                <a:gridCol w="1005205"/>
                <a:gridCol w="1006475"/>
                <a:gridCol w="1005840"/>
                <a:gridCol w="1005205"/>
                <a:gridCol w="1157605"/>
                <a:gridCol w="1156970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</a:t>
                      </a:r>
                      <a:endParaRPr lang="en-US" alt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上海发布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30" b="1" i="0">
                          <a:solidFill>
                            <a:schemeClr val="bg1"/>
                          </a:solidFill>
                          <a:latin typeface="Helvetica" charset="-122"/>
                        </a:rPr>
                        <a:t>1335.33</a:t>
                      </a:r>
                      <a:endParaRPr lang="en-US" altLang="zh-CN" sz="1130" b="1" i="0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30" b="1" i="0">
                          <a:solidFill>
                            <a:schemeClr val="bg1"/>
                          </a:solidFill>
                          <a:latin typeface="Helvetica" charset="-122"/>
                        </a:rPr>
                        <a:t>9701000</a:t>
                      </a:r>
                      <a:endParaRPr lang="en-US" altLang="zh-CN" sz="1130" b="1" i="0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30" b="1" i="0">
                          <a:solidFill>
                            <a:schemeClr val="bg1"/>
                          </a:solidFill>
                          <a:latin typeface="Helvetica" charset="-122"/>
                        </a:rPr>
                        <a:t>834</a:t>
                      </a:r>
                      <a:endParaRPr lang="en-US" altLang="zh-CN" sz="1130" b="1" i="0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30" b="1" i="0">
                          <a:solidFill>
                            <a:schemeClr val="bg1"/>
                          </a:solidFill>
                          <a:latin typeface="Helvetica" charset="-122"/>
                        </a:rPr>
                        <a:t>100</a:t>
                      </a:r>
                      <a:endParaRPr lang="en-US" altLang="zh-CN" sz="1130" b="1" i="0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30" b="1" i="0">
                          <a:solidFill>
                            <a:schemeClr val="bg1"/>
                          </a:solidFill>
                          <a:latin typeface="Helvetica" charset="-122"/>
                        </a:rPr>
                        <a:t>95.2</a:t>
                      </a:r>
                      <a:endParaRPr lang="en-US" altLang="zh-CN" sz="1130" b="1" i="0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30" b="1" i="0">
                          <a:solidFill>
                            <a:schemeClr val="bg1"/>
                          </a:solidFill>
                          <a:latin typeface="Helvetica" charset="-122"/>
                        </a:rPr>
                        <a:t>72.9</a:t>
                      </a:r>
                      <a:endParaRPr lang="en-US" altLang="zh-CN" sz="1130" b="1" i="0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42774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  <p:sp>
        <p:nvSpPr>
          <p:cNvPr id="2" name="textbox 63"/>
          <p:cNvSpPr/>
          <p:nvPr/>
        </p:nvSpPr>
        <p:spPr>
          <a:xfrm>
            <a:off x="1019810" y="5840730"/>
            <a:ext cx="10137775" cy="8648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150000"/>
              </a:lnSpc>
            </a:pP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900" b="1" u="sng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综合得分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(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b="1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sz="900" b="1" spc="6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9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发博数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原创微博数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；平均被转发率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发布数；平均被评论率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sz="9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</a:t>
            </a:r>
            <a:r>
              <a:rPr sz="90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赞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数+1)</a:t>
            </a:r>
            <a:endParaRPr lang="en-US" altLang="en-US"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00" name="textbox 100"/>
            <p:cNvSpPr/>
            <p:nvPr/>
          </p:nvSpPr>
          <p:spPr>
            <a:xfrm>
              <a:off x="698500" y="241935"/>
              <a:ext cx="4775200" cy="47117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3.</a:t>
              </a:r>
              <a:r>
                <a:rPr sz="3200" spc="-2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严重表述不规</a:t>
              </a:r>
              <a:r>
                <a:rPr sz="3200" spc="-5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范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问题</a:t>
              </a:r>
              <a:endParaRPr lang="en-US" altLang="en-US" sz="3200" dirty="0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03" name="textbox 103"/>
          <p:cNvSpPr/>
          <p:nvPr/>
        </p:nvSpPr>
        <p:spPr>
          <a:xfrm>
            <a:off x="1040130" y="1075690"/>
            <a:ext cx="10518140" cy="107759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indent="406400" algn="just" rtl="0" fontAlgn="auto" latinLnBrk="1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lang="zh-CN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当月有</a:t>
            </a:r>
            <a:r>
              <a:rPr lang="en-US" altLang="zh-CN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11</a:t>
            </a:r>
            <a:r>
              <a:rPr lang="zh-CN" altLang="en-US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个省级微博存在</a:t>
            </a:r>
            <a:r>
              <a:rPr lang="en-US" altLang="zh-CN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25</a:t>
            </a:r>
            <a:r>
              <a:rPr lang="zh-CN" altLang="en-US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处严重表述不规范问题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，其中</a:t>
            </a:r>
            <a:r>
              <a:rPr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zh-CN"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河南政府网</a:t>
            </a:r>
            <a:r>
              <a:rPr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存在问题最多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%）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出现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严重表述错误问题主要集中在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政治类表述不规范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机构职务类错误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等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如</a:t>
            </a:r>
            <a:r>
              <a:rPr lang="en-US" alt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《中华人民共和国稀土管理条例》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”“</a:t>
            </a:r>
            <a:r>
              <a:rPr lang="zh-CN" alt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总书记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en-US" alt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粮食物资储备局</a:t>
            </a:r>
            <a:r>
              <a:rPr lang="en-US" alt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等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sz="1600" spc="4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2" name="图表 1"/>
          <p:cNvGraphicFramePr/>
          <p:nvPr/>
        </p:nvGraphicFramePr>
        <p:xfrm>
          <a:off x="6639560" y="2374265"/>
          <a:ext cx="4572000" cy="37858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4" name="图表 3"/>
          <p:cNvGraphicFramePr/>
          <p:nvPr/>
        </p:nvGraphicFramePr>
        <p:xfrm>
          <a:off x="916305" y="2454910"/>
          <a:ext cx="5153660" cy="36245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4" name="object 3"/>
          <p:cNvSpPr txBox="1"/>
          <p:nvPr/>
        </p:nvSpPr>
        <p:spPr>
          <a:xfrm>
            <a:off x="664210" y="1191895"/>
            <a:ext cx="10863580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省级微博发布点赞数超过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千的文章共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其中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广东发布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吉林发布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热门文章数最多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均为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篇，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均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37.5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%）。网民重点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关注文化娱乐类、社会新闻类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等信息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5" name="表格 4"/>
          <p:cNvGraphicFramePr/>
          <p:nvPr>
            <p:custDataLst>
              <p:tags r:id="rId5"/>
            </p:custDataLst>
          </p:nvPr>
        </p:nvGraphicFramePr>
        <p:xfrm>
          <a:off x="720725" y="2319655"/>
          <a:ext cx="6315075" cy="412432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1199515"/>
                <a:gridCol w="3401060"/>
                <a:gridCol w="661035"/>
                <a:gridCol w="643890"/>
              </a:tblGrid>
              <a:tr h="458470"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当月点赞数</a:t>
                      </a:r>
                      <a:r>
                        <a:rPr lang="en-US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1K</a:t>
                      </a:r>
                      <a:r>
                        <a:rPr 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+热门文章</a:t>
                      </a:r>
                      <a:endParaRPr lang="en-US" altLang="zh-CN" sz="11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marB="0" vert="horz" anchor="ctr" anchorCtr="1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0767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文章标题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点赞数↓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评论数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</a:tr>
              <a:tr h="40767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广东发布</a:t>
                      </a:r>
                      <a:endParaRPr 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刚刚，演员</a:t>
                      </a:r>
                      <a:r>
                        <a:rPr lang="en-US" alt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@</a:t>
                      </a:r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张颂文群发了一条视频，这是一封给所有广府人的</a:t>
                      </a:r>
                      <a:endParaRPr lang="zh-CN" altLang="en-US" sz="10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6314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623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4070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青海发布</a:t>
                      </a:r>
                      <a:endParaRPr 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【门源县全力搜救转移徒步受困人员】</a:t>
                      </a:r>
                      <a:r>
                        <a:rPr lang="en-US" alt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</a:t>
                      </a:r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月</a:t>
                      </a:r>
                      <a:r>
                        <a:rPr lang="en-US" alt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5</a:t>
                      </a:r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日，门源县公安局接</a:t>
                      </a:r>
                      <a:endParaRPr lang="zh-CN" altLang="en-US" sz="10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4260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516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4070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吉林发布</a:t>
                      </a:r>
                      <a:endParaRPr 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【吉林美食藏不住了！</a:t>
                      </a:r>
                      <a:r>
                        <a:rPr lang="en-US" alt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@</a:t>
                      </a:r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王鹤棣</a:t>
                      </a:r>
                      <a:r>
                        <a:rPr lang="en-US" alt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_Dyla</a:t>
                      </a:r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在长春报菜名，这</a:t>
                      </a:r>
                      <a:endParaRPr lang="zh-CN" altLang="en-US" sz="10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3292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220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40767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广东发布</a:t>
                      </a:r>
                      <a:endParaRPr 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#</a:t>
                      </a:r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十五运会会歌首发</a:t>
                      </a:r>
                      <a:r>
                        <a:rPr lang="en-US" alt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#</a:t>
                      </a:r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【王一博演唱十五运会歌】</a:t>
                      </a:r>
                      <a:r>
                        <a:rPr lang="en-US" alt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</a:t>
                      </a:r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月</a:t>
                      </a:r>
                      <a:r>
                        <a:rPr lang="en-US" alt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9</a:t>
                      </a:r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日，中华</a:t>
                      </a:r>
                      <a:endParaRPr lang="zh-CN" altLang="en-US" sz="10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2958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679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40767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吉林发布</a:t>
                      </a:r>
                      <a:endParaRPr 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#</a:t>
                      </a:r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秋之多彩吉林</a:t>
                      </a:r>
                      <a:r>
                        <a:rPr lang="en-US" alt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#</a:t>
                      </a:r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【跟着</a:t>
                      </a:r>
                      <a:r>
                        <a:rPr lang="en-US" alt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@</a:t>
                      </a:r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刘浩存唱响家乡游吉林】查干湖水</a:t>
                      </a:r>
                      <a:endParaRPr lang="zh-CN" altLang="en-US" sz="10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1894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164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4070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alt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广东发布</a:t>
                      </a:r>
                      <a:endParaRPr 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#2026</a:t>
                      </a:r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年广东省考公告</a:t>
                      </a:r>
                      <a:r>
                        <a:rPr lang="en-US" alt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#</a:t>
                      </a:r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【招</a:t>
                      </a:r>
                      <a:r>
                        <a:rPr lang="en-US" alt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11779</a:t>
                      </a:r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人！广东省公务员招</a:t>
                      </a:r>
                      <a:endParaRPr lang="zh-CN" altLang="en-US" sz="10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1678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149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4070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alt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#</a:t>
                      </a:r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方言就是回家的路</a:t>
                      </a:r>
                      <a:r>
                        <a:rPr lang="en-US" alt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#</a:t>
                      </a:r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【小调查：勒上海闲话里向，侬晓得“地栗（</a:t>
                      </a:r>
                      <a:endParaRPr lang="zh-CN" altLang="en-US" sz="10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1102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4070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alt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吉林发布</a:t>
                      </a:r>
                      <a:endParaRPr 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#</a:t>
                      </a:r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刑警时刻</a:t>
                      </a:r>
                      <a:r>
                        <a:rPr lang="en-US" alt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</a:t>
                      </a:r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风华正茂开机</a:t>
                      </a:r>
                      <a:r>
                        <a:rPr lang="en-US" alt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#10</a:t>
                      </a:r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月</a:t>
                      </a:r>
                      <a:r>
                        <a:rPr lang="en-US" alt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8</a:t>
                      </a:r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日，</a:t>
                      </a:r>
                      <a:r>
                        <a:rPr lang="en-US" alt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《</a:t>
                      </a:r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刑警时刻</a:t>
                      </a:r>
                      <a:r>
                        <a:rPr lang="en-US" alt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I</a:t>
                      </a:r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风华正茂</a:t>
                      </a:r>
                      <a:endParaRPr lang="zh-CN" altLang="en-US" sz="10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1096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71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7" name="图表 6"/>
          <p:cNvGraphicFramePr/>
          <p:nvPr/>
        </p:nvGraphicFramePr>
        <p:xfrm>
          <a:off x="7212330" y="3029585"/>
          <a:ext cx="4493260" cy="3143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lang="en-US"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7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UNIT_TABLE_BEAUTIFY" val="smartTable{1cd3b423-0cd7-4052-bf66-ff336a41c2d6}"/>
  <p:tag name="TABLE_ENDDRAG_ORIGIN_RECT" val="799*369"/>
  <p:tag name="TABLE_ENDDRAG_RECT" val="63*83*799*369"/>
  <p:tag name="TABLE_EMPHASIZE_COLOR" val="3042485"/>
  <p:tag name="TABLE_EMPHASIZE_ROW" val="1"/>
  <p:tag name="TABLE_EMPHASIZE_ID" val="2"/>
</p:tagLst>
</file>

<file path=ppt/tags/tag4.xml><?xml version="1.0" encoding="utf-8"?>
<p:tagLst xmlns:p="http://schemas.openxmlformats.org/presentationml/2006/main">
  <p:tag name="TABLE_EMPHASIZE_UUID" val="smartTable{1cd3b423-0cd7-4052-bf66-ff336a41c2d6}"/>
  <p:tag name="TABLE_EMPHASIZE_TYPE" val="horizontal"/>
</p:tagLst>
</file>

<file path=ppt/tags/tag5.xml><?xml version="1.0" encoding="utf-8"?>
<p:tagLst xmlns:p="http://schemas.openxmlformats.org/presentationml/2006/main">
  <p:tag name="KSO_WM_UNIT_TABLE_BEAUTIFY" val="smartTable{44c2ece7-2361-476c-8c55-da154e200289}"/>
  <p:tag name="TABLE_ENDDRAG_ORIGIN_RECT" val="497*324"/>
  <p:tag name="TABLE_ENDDRAG_RECT" val="56*190*497*324"/>
</p:tagLst>
</file>

<file path=ppt/tags/tag6.xml><?xml version="1.0" encoding="utf-8"?>
<p:tagLst xmlns:p="http://schemas.openxmlformats.org/presentationml/2006/main">
  <p:tag name="COMMONDATA" val="eyJoZGlkIjoiNjNkNDg2NTQxNzczMmU2NWY1YTFlMWIwYzIzZTVjMWU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1808</Words>
  <Application>WPS 演示</Application>
  <PresentationFormat/>
  <Paragraphs>438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21" baseType="lpstr">
      <vt:lpstr>Arial</vt:lpstr>
      <vt:lpstr>宋体</vt:lpstr>
      <vt:lpstr>Wingdings</vt:lpstr>
      <vt:lpstr>Arial</vt:lpstr>
      <vt:lpstr>汉仪旗黑-85S</vt:lpstr>
      <vt:lpstr>黑体</vt:lpstr>
      <vt:lpstr>汉仪大隶书简</vt:lpstr>
      <vt:lpstr>汉仪中隶书简</vt:lpstr>
      <vt:lpstr>微软雅黑</vt:lpstr>
      <vt:lpstr>Helvetica</vt:lpstr>
      <vt:lpstr>Arial Unicode MS</vt:lpstr>
      <vt:lpstr>Calibri</vt:lpstr>
      <vt:lpstr>helvetica</vt:lpstr>
      <vt:lpstr>Segoe Print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陆月</cp:lastModifiedBy>
  <cp:revision>269</cp:revision>
  <dcterms:created xsi:type="dcterms:W3CDTF">2022-01-21T00:48:00Z</dcterms:created>
  <dcterms:modified xsi:type="dcterms:W3CDTF">2025-11-04T06:33:30Z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2022-02-10T00:34:34Z</vt:filetime>
  </property>
  <property fmtid="{D5CDD505-2E9C-101B-9397-08002B2CF9AE}" pid="4" name="ICV">
    <vt:lpwstr>B4A00D44E2E746D39020AF6AEFE75692</vt:lpwstr>
  </property>
  <property fmtid="{D5CDD505-2E9C-101B-9397-08002B2CF9AE}" pid="5" name="KSOProductBuildVer">
    <vt:lpwstr>2052-12.1.0.23542</vt:lpwstr>
  </property>
</Properties>
</file>