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省级政务微博综合影响力得分分布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[9月全表.xls]省微博全表1!$L$5:$L$9</c:f>
              <c:strCache>
                <c:ptCount val="5"/>
                <c:pt idx="0">
                  <c:v>200以下</c:v>
                </c:pt>
                <c:pt idx="1">
                  <c:v>200-600</c:v>
                </c:pt>
                <c:pt idx="2">
                  <c:v>600-800</c:v>
                </c:pt>
                <c:pt idx="3">
                  <c:v>800-1300</c:v>
                </c:pt>
                <c:pt idx="4">
                  <c:v>1300以上</c:v>
                </c:pt>
              </c:strCache>
            </c:strRef>
          </c:cat>
          <c:val>
            <c:numRef>
              <c:f>[9月全表.xls]省微博全表1!$M$5:$M$9</c:f>
              <c:numCache>
                <c:formatCode>General</c:formatCode>
                <c:ptCount val="5"/>
                <c:pt idx="0">
                  <c:v>2</c:v>
                </c:pt>
                <c:pt idx="1">
                  <c:v>9</c:v>
                </c:pt>
                <c:pt idx="2">
                  <c:v>7</c:v>
                </c:pt>
                <c:pt idx="3">
                  <c:v>11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465066163"/>
        <c:axId val="550284815"/>
      </c:barChart>
      <c:catAx>
        <c:axId val="465066163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50284815"/>
        <c:crosses val="autoZero"/>
        <c:auto val="1"/>
        <c:lblAlgn val="ctr"/>
        <c:lblOffset val="100"/>
        <c:noMultiLvlLbl val="0"/>
      </c:catAx>
      <c:valAx>
        <c:axId val="5502848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650661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当月政务微博文章原创率分布</a:t>
            </a:r>
          </a:p>
        </c:rich>
      </c:tx>
      <c:layout>
        <c:manualLayout>
          <c:xMode val="edge"/>
          <c:yMode val="edge"/>
          <c:x val="0.190492908299396"/>
          <c:y val="0.035046560348489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[9月全表.xls]省微博全表1!$L$15:$L$19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>
                  <c:v>50%以下</c:v>
                </c:pt>
              </c:strCache>
            </c:strRef>
          </c:cat>
          <c:val>
            <c:numRef>
              <c:f>[9月全表.xls]省微博全表1!$M$15:$M$19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7368421052632"/>
          <c:y val="0.45127314814814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各省微博表述不规范分布情况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[9月全表.xls]导出计数_列C!$A$3:$A$24</c:f>
              <c:strCache>
                <c:ptCount val="22"/>
                <c:pt idx="0">
                  <c:v>陕西发布</c:v>
                </c:pt>
                <c:pt idx="1">
                  <c:v>湖北省政府门户网站</c:v>
                </c:pt>
                <c:pt idx="2">
                  <c:v>上海发布</c:v>
                </c:pt>
                <c:pt idx="3">
                  <c:v>北京发布</c:v>
                </c:pt>
                <c:pt idx="4">
                  <c:v>四川发布</c:v>
                </c:pt>
                <c:pt idx="5">
                  <c:v>微博江苏</c:v>
                </c:pt>
                <c:pt idx="6">
                  <c:v>云南发布</c:v>
                </c:pt>
                <c:pt idx="7">
                  <c:v>河南政府网</c:v>
                </c:pt>
                <c:pt idx="8">
                  <c:v>甘肃发布</c:v>
                </c:pt>
                <c:pt idx="9">
                  <c:v>江西发布</c:v>
                </c:pt>
                <c:pt idx="10">
                  <c:v>西藏自治区人民政府</c:v>
                </c:pt>
                <c:pt idx="11">
                  <c:v>广东发布</c:v>
                </c:pt>
                <c:pt idx="12">
                  <c:v>海南省人民政府网站</c:v>
                </c:pt>
                <c:pt idx="13">
                  <c:v>青海发布</c:v>
                </c:pt>
                <c:pt idx="14">
                  <c:v>天津发布</c:v>
                </c:pt>
                <c:pt idx="15">
                  <c:v>浙江发布</c:v>
                </c:pt>
                <c:pt idx="16">
                  <c:v>重庆市政府网</c:v>
                </c:pt>
                <c:pt idx="17">
                  <c:v>河北省人民政府</c:v>
                </c:pt>
                <c:pt idx="18">
                  <c:v>安徽省人民政府网</c:v>
                </c:pt>
                <c:pt idx="19">
                  <c:v>湖南省政府门户网站</c:v>
                </c:pt>
                <c:pt idx="20">
                  <c:v>吉林发布</c:v>
                </c:pt>
                <c:pt idx="21">
                  <c:v>微博名称</c:v>
                </c:pt>
              </c:strCache>
            </c:strRef>
          </c:cat>
          <c:val>
            <c:numRef>
              <c:f>[9月全表.xls]导出计数_列C!$B$3:$B$24</c:f>
              <c:numCache>
                <c:formatCode>General</c:formatCode>
                <c:ptCount val="22"/>
                <c:pt idx="0">
                  <c:v>10</c:v>
                </c:pt>
                <c:pt idx="1">
                  <c:v>9</c:v>
                </c:pt>
                <c:pt idx="2">
                  <c:v>8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5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946406368"/>
        <c:axId val="967095586"/>
      </c:barChart>
      <c:catAx>
        <c:axId val="946406368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7095586"/>
        <c:crosses val="autoZero"/>
        <c:auto val="1"/>
        <c:lblAlgn val="ctr"/>
        <c:lblOffset val="100"/>
        <c:noMultiLvlLbl val="0"/>
      </c:catAx>
      <c:valAx>
        <c:axId val="96709558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46406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当月表述不规范典型错误前</a:t>
            </a:r>
            <a:r>
              <a:rPr lang="en-US" altLang="zh-CN"/>
              <a:t>15</a:t>
            </a:r>
            <a:endParaRPr lang="en-US" altLang="zh-CN"/>
          </a:p>
        </c:rich>
      </c:tx>
      <c:layout>
        <c:manualLayout>
          <c:xMode val="edge"/>
          <c:yMode val="edge"/>
          <c:x val="0.158373561084293"/>
          <c:y val="0.02597852441981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[9月全表.xls]导出计数_列G!$A$3:$A$17</c:f>
              <c:strCache>
                <c:ptCount val="15"/>
                <c:pt idx="0">
                  <c:v>一带一路</c:v>
                </c:pt>
                <c:pt idx="1">
                  <c:v>‘一带一路’</c:v>
                </c:pt>
                <c:pt idx="2">
                  <c:v>党中央国务院</c:v>
                </c:pt>
                <c:pt idx="3">
                  <c:v>规划资源局</c:v>
                </c:pt>
                <c:pt idx="4">
                  <c:v>》》</c:v>
                </c:pt>
                <c:pt idx="5">
                  <c:v>层林浸染</c:v>
                </c:pt>
                <c:pt idx="6">
                  <c:v>登陆</c:v>
                </c:pt>
                <c:pt idx="7">
                  <c:v>贯通落实</c:v>
                </c:pt>
                <c:pt idx="8">
                  <c:v>或登陆</c:v>
                </c:pt>
                <c:pt idx="9">
                  <c:v>截止</c:v>
                </c:pt>
                <c:pt idx="10">
                  <c:v>近一步</c:v>
                </c:pt>
                <c:pt idx="11">
                  <c:v>市市委</c:v>
                </c:pt>
                <c:pt idx="12">
                  <c:v>下午14时</c:v>
                </c:pt>
                <c:pt idx="13">
                  <c:v>一二三产融合</c:v>
                </c:pt>
                <c:pt idx="14">
                  <c:v>主体</c:v>
                </c:pt>
              </c:strCache>
            </c:strRef>
          </c:cat>
          <c:val>
            <c:numRef>
              <c:f>[9月全表.xls]导出计数_列G!$B$3:$B$17</c:f>
              <c:numCache>
                <c:formatCode>General</c:formatCode>
                <c:ptCount val="15"/>
                <c:pt idx="0">
                  <c:v>31</c:v>
                </c:pt>
                <c:pt idx="1">
                  <c:v>12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2875868672776"/>
          <c:y val="0.14578278308397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各省微博热门文章超1k+分布情况</a:t>
            </a:r>
          </a:p>
        </c:rich>
      </c:tx>
      <c:layout>
        <c:manualLayout>
          <c:xMode val="edge"/>
          <c:yMode val="edge"/>
          <c:x val="0.195822622107969"/>
          <c:y val="0.021164021164021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[9月全表.xls]导出计数_微博名称!$A$2:$A$5</c:f>
              <c:strCache>
                <c:ptCount val="4"/>
                <c:pt idx="0">
                  <c:v>[新浪]上海发布</c:v>
                </c:pt>
                <c:pt idx="1">
                  <c:v>[新浪]北京发布</c:v>
                </c:pt>
                <c:pt idx="2">
                  <c:v>[新浪]福建发布</c:v>
                </c:pt>
                <c:pt idx="3">
                  <c:v>[新浪]吉林发布</c:v>
                </c:pt>
              </c:strCache>
            </c:strRef>
          </c:cat>
          <c:val>
            <c:numRef>
              <c:f>[9月全表.xls]导出计数_微博名称!$B$2:$B$5</c:f>
              <c:numCache>
                <c:formatCode>General</c:formatCode>
                <c:ptCount val="4"/>
                <c:pt idx="0">
                  <c:v>22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7917737789203"/>
          <c:y val="0.55634920634920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1335.2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1256.53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1166.49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2023年10月，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平均原创率为92.86%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；12个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%至100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>
            <p:custDataLst>
              <p:tags r:id="rId12"/>
            </p:custDataLst>
          </p:nvPr>
        </p:nvGraphicFramePr>
        <p:xfrm>
          <a:off x="6639878" y="1048068"/>
          <a:ext cx="4882515" cy="3305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>
            <p:custDataLst>
              <p:tags r:id="rId13"/>
            </p:custDataLst>
          </p:nvPr>
        </p:nvGraphicFramePr>
        <p:xfrm>
          <a:off x="1114425" y="3428683"/>
          <a:ext cx="4635500" cy="3094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1335.2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9740000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710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98.45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94.37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78.45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90506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1256.53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9000000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62.81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219042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1166.49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6586000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46.98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990.02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56.31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967.47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967.01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2432000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90.11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936.91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5198000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15.88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905.86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41.46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17.64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849.45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832.98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821.43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15.42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806.05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79.65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799.27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37.25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31.86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739.1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99.72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湖北省政府门户网站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686.34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1631000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20.49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</a:t>
                      </a: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1335.2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b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9740000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b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710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b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98.45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b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94.37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b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78.45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b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90506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b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337945"/>
            <a:ext cx="1047877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1656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4275258624"/>
                </a:ext>
              </a:extLst>
            </a:pP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当月省级微博未发现严重表述不规范问题</a:t>
            </a:r>
            <a:r>
              <a:rPr sz="1600" spc="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均为一般性表述不规范问题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陕西发布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存在一般性表述不规范问题数最多（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处，占比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10.3%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出现表述错误问题主要集中在党和国家领导人姓名、口号等，如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一带一路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党中央国务院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规划资源局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41656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4275258624"/>
                </a:ext>
              </a:extLst>
            </a:pP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4" name="图表 3"/>
          <p:cNvGraphicFramePr/>
          <p:nvPr>
            <p:custDataLst>
              <p:tags r:id="rId6"/>
            </p:custDataLst>
          </p:nvPr>
        </p:nvGraphicFramePr>
        <p:xfrm>
          <a:off x="930910" y="2633980"/>
          <a:ext cx="5349240" cy="3742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>
            <p:custDataLst>
              <p:tags r:id="rId7"/>
            </p:custDataLst>
          </p:nvPr>
        </p:nvGraphicFramePr>
        <p:xfrm>
          <a:off x="6490018" y="2537143"/>
          <a:ext cx="5434965" cy="3771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014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湖南省政府门户网站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（均为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3.7%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</a:t>
                      </a: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【第三届“一带一路”国际合作高峰论坛北京城市形象宣传片发布】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214000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325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[新浪]湖南省政府门户网站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【李克强同志遗体11月2日火化天安门等地将下半旗志哀】#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#上海知多少#你知道上海话中“木太太（moktata）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4513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#上海知多少#你知道上海话中“一家头（yikgadho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4332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#上海知多少#你知道上海话中“赤刮辣新”是什么意思吗？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3871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#上海知多少#你知道跳交谊舞在上海话中怎么说吗？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3557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#上海知多少#你知道上海话中“勿搭界（fhakdakg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3318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#上海知多少#你知道上海话中“豁翎子（huakliz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3107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【小调查：#昨晚你睡了几个小时#？】#8小时睡眠不一定适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2763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#上海知多少#你知道上海话中“麦克麦克”是什么意思吗？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2757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>
            <p:custDataLst>
              <p:tags r:id="rId6"/>
            </p:custDataLst>
          </p:nvPr>
        </p:nvGraphicFramePr>
        <p:xfrm>
          <a:off x="7136130" y="2480310"/>
          <a:ext cx="4940300" cy="360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a03f79a7-efcc-4401-a5e4-078f0fc85b19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a03f79a7-efcc-4401-a5e4-078f0fc85b19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a056950c-8054-4f38-ba0e-0c53323736ea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  <p:tag name="commondata" val="eyJoZGlkIjoiODE3NjZjOTZlYTUxZTZlOTU4MGQxZjIxMWUxNTBjOG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2031</Words>
  <Application>WPS 演示</Application>
  <PresentationFormat/>
  <Paragraphs>459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99</cp:revision>
  <dcterms:created xsi:type="dcterms:W3CDTF">2022-01-21T00:48:00Z</dcterms:created>
  <dcterms:modified xsi:type="dcterms:W3CDTF">2023-11-24T08:56:28Z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2022-01-28T00:34:34Z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2052-12.1.0.15712</vt:lpwstr>
  </property>
</Properties>
</file>