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&#12304;03&#12305;&#26032;&#23186;&#20307;&#27036;&#21333;\2024\&#12304;2025.1&#12305;&#21313;&#20108;&#26376;&#27036;&#21333;\12&#26376;&#2084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&#12304;03&#12305;&#26032;&#23186;&#20307;&#27036;&#21333;\2025\2025.10&#20840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200" b="1"/>
              <a:t>省级政务微信综合影响力指数分布</a:t>
            </a:r>
            <a:endParaRPr sz="12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[2025.10全表.xls]省微信!$M$6:$M$10</c:f>
              <c:strCache>
                <c:ptCount val="5"/>
                <c:pt idx="0">
                  <c:v>1000以上</c:v>
                </c:pt>
                <c:pt idx="1">
                  <c:v>800-1000</c:v>
                </c:pt>
                <c:pt idx="2">
                  <c:v>500-800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[2025.10全表.xls]省微信!$N$6:$N$10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21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0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当月部委政务微信发稿量分布</a:t>
            </a:r>
            <a:endParaRPr b="1"/>
          </a:p>
        </c:rich>
      </c:tx>
      <c:layout>
        <c:manualLayout>
          <c:xMode val="edge"/>
          <c:yMode val="edge"/>
          <c:x val="0.12956155870677"/>
          <c:y val="0.041011619958988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0570370087355651"/>
                  <c:y val="0.1448919218565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8075574526012"/>
                  <c:y val="-0.15627052471866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394561923891051"/>
                  <c:y val="0.15359861555323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122087979186293"/>
                  <c:y val="0.1415491366720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[12月全表.xlsx]省级微信!$K$24:$K$27</c:f>
              <c:strCache>
                <c:ptCount val="4"/>
                <c:pt idx="0">
                  <c:v>100以下</c:v>
                </c:pt>
                <c:pt idx="1">
                  <c:v>100-300</c:v>
                </c:pt>
                <c:pt idx="2">
                  <c:v>300-500</c:v>
                </c:pt>
                <c:pt idx="3">
                  <c:v>500以上</c:v>
                </c:pt>
              </c:strCache>
            </c:strRef>
          </c:cat>
          <c:val>
            <c:numRef>
              <c:f>[12月全表.xlsx]省级微信!$L$24:$L$27</c:f>
              <c:numCache>
                <c:formatCode>General</c:formatCode>
                <c:ptCount val="4"/>
                <c:pt idx="0">
                  <c:v>5</c:v>
                </c:pt>
                <c:pt idx="1">
                  <c:v>23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9314cfc-1b58-4a5b-9202-acf6d72da0f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b="1"/>
              <a:t>）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[2025.10全表.xls]省微信严重表述!$U$145:$U$154</c:f>
              <c:strCache>
                <c:ptCount val="10"/>
                <c:pt idx="0">
                  <c:v>上海发布</c:v>
                </c:pt>
                <c:pt idx="1">
                  <c:v>安徽省人民政府网</c:v>
                </c:pt>
                <c:pt idx="2">
                  <c:v>湖北省人民政府网</c:v>
                </c:pt>
                <c:pt idx="3">
                  <c:v>河南发布</c:v>
                </c:pt>
                <c:pt idx="4">
                  <c:v>湖南省人民政府网</c:v>
                </c:pt>
                <c:pt idx="5">
                  <c:v>广东省人民政府门户网站</c:v>
                </c:pt>
                <c:pt idx="6">
                  <c:v>内蒙古自治区人民政府发布</c:v>
                </c:pt>
                <c:pt idx="7">
                  <c:v>山东政府网</c:v>
                </c:pt>
                <c:pt idx="8">
                  <c:v>北京发布</c:v>
                </c:pt>
                <c:pt idx="9">
                  <c:v>海南省政府网</c:v>
                </c:pt>
              </c:strCache>
            </c:strRef>
          </c:cat>
          <c:val>
            <c:numRef>
              <c:f>[2025.10全表.xls]省微信严重表述!$V$145:$V$154</c:f>
              <c:numCache>
                <c:formatCode>General</c:formatCode>
                <c:ptCount val="10"/>
                <c:pt idx="0">
                  <c:v>80</c:v>
                </c:pt>
                <c:pt idx="1">
                  <c:v>10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284294384"/>
        <c:axId val="403793544"/>
      </c:barChart>
      <c:catAx>
        <c:axId val="28429438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03793544"/>
        <c:crosses val="autoZero"/>
        <c:auto val="1"/>
        <c:lblAlgn val="ctr"/>
        <c:lblOffset val="100"/>
        <c:noMultiLvlLbl val="0"/>
      </c:catAx>
      <c:valAx>
        <c:axId val="40379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29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addc861-a3bb-454c-b3b0-e319d8635bc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10054878591305"/>
          <c:y val="0.072840343455235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94727657983298"/>
          <c:y val="0.244482704648615"/>
          <c:w val="0.526984918359715"/>
          <c:h val="0.661762404132101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95787112052848"/>
                      <c:h val="0.0874941305368602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[2025.10全表.xls]省微信严重表述!$U$2:$U$11</c:f>
              <c:strCache>
                <c:ptCount val="10"/>
                <c:pt idx="0">
                  <c:v>文化旅游局</c:v>
                </c:pt>
                <c:pt idx="1">
                  <c:v>新中国</c:v>
                </c:pt>
                <c:pt idx="2">
                  <c:v>总书记</c:v>
                </c:pt>
                <c:pt idx="3">
                  <c:v>巩固脱贫攻坚成果</c:v>
                </c:pt>
                <c:pt idx="4">
                  <c:v>退役军人厅</c:v>
                </c:pt>
                <c:pt idx="5">
                  <c:v>粮食物资储备局</c:v>
                </c:pt>
                <c:pt idx="6">
                  <c:v>税收征管法</c:v>
                </c:pt>
                <c:pt idx="7">
                  <c:v>习近平总书记重要讲话和指示精神</c:v>
                </c:pt>
                <c:pt idx="8">
                  <c:v>不忘初心，牢记使命</c:v>
                </c:pt>
                <c:pt idx="9">
                  <c:v>发展改革委员会</c:v>
                </c:pt>
              </c:strCache>
            </c:strRef>
          </c:cat>
          <c:val>
            <c:numRef>
              <c:f>[2025.10全表.xls]省微信严重表述!$V$2:$V$11</c:f>
              <c:numCache>
                <c:formatCode>General</c:formatCode>
                <c:ptCount val="10"/>
                <c:pt idx="0">
                  <c:v>77</c:v>
                </c:pt>
                <c:pt idx="1">
                  <c:v>18</c:v>
                </c:pt>
                <c:pt idx="2">
                  <c:v>15</c:v>
                </c:pt>
                <c:pt idx="3">
                  <c:v>8</c:v>
                </c:pt>
                <c:pt idx="4">
                  <c:v>6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63218247538327"/>
          <c:y val="0.189544529660354"/>
          <c:w val="0.329303253147202"/>
          <c:h val="0.76929096885271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[2025.10全表.xls]省微信热点!$Q$2:$Q$5</c:f>
              <c:strCache>
                <c:ptCount val="4"/>
                <c:pt idx="0">
                  <c:v>上海发布</c:v>
                </c:pt>
                <c:pt idx="1">
                  <c:v>北京发布</c:v>
                </c:pt>
                <c:pt idx="2">
                  <c:v>云南省人民政府</c:v>
                </c:pt>
                <c:pt idx="3">
                  <c:v>浙江发布</c:v>
                </c:pt>
              </c:strCache>
            </c:strRef>
          </c:cat>
          <c:val>
            <c:numRef>
              <c:f>[2025.10全表.xls]省微信热点!$R$2:$R$5</c:f>
              <c:numCache>
                <c:formatCode>General</c:formatCode>
                <c:ptCount val="4"/>
                <c:pt idx="0">
                  <c:v>55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1111.17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939.98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890.21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5300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416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河南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378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宁夏政府网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，发布文章均为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6" name="图表 5"/>
          <p:cNvGraphicFramePr/>
          <p:nvPr/>
        </p:nvGraphicFramePr>
        <p:xfrm>
          <a:off x="6821805" y="126809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1226503" y="4011295"/>
          <a:ext cx="3789045" cy="2467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1111.17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1255.32W+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19678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416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881.77W+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550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939.98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527.83W+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505.95W+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890.21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229.92W+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202.1W+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853.3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379.3W+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379.15W+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66567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793.42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147.98W+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129.78W+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75623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782.22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92.59W+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64031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747.9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18.32W+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15.24W+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71201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734.01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103.68W+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56503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723.69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59.61W+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46.77W+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43236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713.31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113.47W+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24858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705.83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80.02W+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76.85W+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44877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705.76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37188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691.51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75.41W+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75.41W+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90181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685.8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73.44W+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1111.17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1255.32W+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19678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416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881.77W+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30" b="1" i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550</a:t>
                      </a:r>
                      <a:endParaRPr lang="zh-CN" sz="113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156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51.28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严重表述错误问题主要集中在政治类表述不规范、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机构职务类表述错误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新中国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698500" y="2476183"/>
          <a:ext cx="5022850" cy="3785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233795" y="2293620"/>
          <a:ext cx="5123815" cy="3968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有4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62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52675"/>
          <a:ext cx="6315075" cy="43107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日起，满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周岁女孩免费接种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HPV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疫苗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度的“寒露”？后续还要升温？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北京，下雪了！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刘捷省长致全省人民的公开信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明晚大雨，本周末或一夜入秋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~</a:t>
                      </a:r>
                      <a:endParaRPr lang="en-US" altLang="zh-CN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国庆中秋假期共接待游客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2548.5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万人次，上海登上多个旅游榜单“全国第一”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明天热度还要升级，可能再破纪录！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下周将迎“换季式”大降温，秋天已在路上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0.21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“换季”冷空气周六到，最高气温降幅可达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6-8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度！周日有望入秋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0.19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</a:rPr>
                        <a:t>准备好，迎接又一波升温！</a:t>
                      </a:r>
                      <a:endParaRPr lang="zh-CN" altLang="en-US" sz="1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0.18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7387590" y="2889250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906952c-2bfc-45d2-b8c8-2ff5251d5c8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906952c-2bfc-45d2-b8c8-2ff5251d5c84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82a3e18d-54fa-407a-bf56-0e40c970d800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Arial</vt:lpstr>
      <vt:lpstr>汉仪大隶书简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helvetica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陆月</cp:lastModifiedBy>
  <cp:revision>308</cp:revision>
  <dcterms:created xsi:type="dcterms:W3CDTF">2022-01-21T00:47:00Z</dcterms:created>
  <dcterms:modified xsi:type="dcterms:W3CDTF">2025-11-04T07:21:51Z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2022-02-07T08:34:34Z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2052-12.1.0.23542</vt:lpwstr>
  </property>
</Properties>
</file>