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0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D:\&#24037;&#20316;\&#12304;11&#12305;PPT\&#27036;&#21333;ppt\&#27036;&#21333;PPT&#65288;5&#26376;&#20221;&#65289;\Excel\&#20840;&#34920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D:\&#24037;&#20316;\&#12304;11&#12305;PPT\&#27036;&#21333;ppt\&#27036;&#21333;PPT&#65288;5&#26376;&#20221;&#65289;\Excel\&#20840;&#3492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D:\&#24037;&#20316;\&#12304;11&#12305;PPT\&#27036;&#21333;ppt\&#27036;&#21333;PPT&#65288;5&#26376;&#20221;&#65289;\Excel\%5b&#30465;&#32423;&#24494;&#21338;%5d&#24494;&#21338;&#38169;&#21035;&#23383;&#30417;&#27979;&#25968;&#25454;(2023-05-01----2023-05-31)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D:\&#24037;&#20316;\&#12304;11&#12305;PPT\&#27036;&#21333;ppt\&#27036;&#21333;PPT&#65288;5&#26376;&#20221;&#65289;\Excel\%5b&#30465;&#32423;&#24494;&#21338;%5d&#24494;&#21338;&#38169;&#21035;&#23383;&#30417;&#27979;&#25968;&#25454;(2023-05-01----2023-05-31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600" b="1">
                <a:latin typeface="微软雅黑" panose="020B0503020204020204" charset="-122"/>
                <a:ea typeface="微软雅黑" panose="020B0503020204020204" charset="-122"/>
              </a:rPr>
              <a:t>省级政务微博综合影响力得分分布</a:t>
            </a:r>
            <a:endParaRPr sz="1600"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>
        <c:manualLayout>
          <c:xMode val="edge"/>
          <c:yMode val="edge"/>
          <c:x val="0.211666666666667"/>
          <c:y val="0.0312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[全表.xlsx]省微博!$N$1</c:f>
              <c:strCache>
                <c:ptCount val="1"/>
                <c:pt idx="0">
                  <c:v>数值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[全表.xlsx]省微博!$M$2:$M$6</c:f>
              <c:strCache>
                <c:ptCount val="5"/>
                <c:pt idx="0">
                  <c:v>300以下</c:v>
                </c:pt>
                <c:pt idx="1">
                  <c:v>300-500</c:v>
                </c:pt>
                <c:pt idx="2">
                  <c:v>500-700</c:v>
                </c:pt>
                <c:pt idx="3">
                  <c:v>700-1000</c:v>
                </c:pt>
                <c:pt idx="4">
                  <c:v>1000以上</c:v>
                </c:pt>
              </c:strCache>
            </c:strRef>
          </c:cat>
          <c:val>
            <c:numRef>
              <c:f>[全表.xlsx]省微博!$N$2:$N$6</c:f>
              <c:numCache>
                <c:formatCode>General</c:formatCode>
                <c:ptCount val="5"/>
                <c:pt idx="0">
                  <c:v>3</c:v>
                </c:pt>
                <c:pt idx="1">
                  <c:v>4</c:v>
                </c:pt>
                <c:pt idx="2">
                  <c:v>7</c:v>
                </c:pt>
                <c:pt idx="3">
                  <c:v>12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667294590"/>
        <c:axId val="725779822"/>
      </c:barChart>
      <c:catAx>
        <c:axId val="66729459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25779822"/>
        <c:crosses val="autoZero"/>
        <c:auto val="1"/>
        <c:lblAlgn val="ctr"/>
        <c:lblOffset val="100"/>
        <c:noMultiLvlLbl val="0"/>
      </c:catAx>
      <c:valAx>
        <c:axId val="72577982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6729459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600" b="1">
                <a:latin typeface="微软雅黑" panose="020B0503020204020204" charset="-122"/>
                <a:ea typeface="微软雅黑" panose="020B0503020204020204" charset="-122"/>
              </a:rPr>
              <a:t>当月政务微博文章原创率分布</a:t>
            </a:r>
            <a:endParaRPr sz="1600"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[全表.xlsx]省微博!$L$9</c:f>
              <c:strCache>
                <c:ptCount val="1"/>
                <c:pt idx="0">
                  <c:v>数值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[全表.xlsx]省微博!$K$10:$K$14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>
                  <c:v>50%以下</c:v>
                </c:pt>
              </c:strCache>
            </c:strRef>
          </c:cat>
          <c:val>
            <c:numRef>
              <c:f>[全表.xlsx]省微博!$L$10:$L$14</c:f>
              <c:numCache>
                <c:formatCode>General</c:formatCode>
                <c:ptCount val="5"/>
                <c:pt idx="0">
                  <c:v>16</c:v>
                </c:pt>
                <c:pt idx="1">
                  <c:v>10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600" b="1">
                <a:latin typeface="微软雅黑" panose="020B0503020204020204" charset="-122"/>
                <a:ea typeface="微软雅黑" panose="020B0503020204020204" charset="-122"/>
              </a:rPr>
              <a:t>各省微博严重表述不规范分布情况</a:t>
            </a:r>
            <a:endParaRPr sz="1600"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>
        <c:manualLayout>
          <c:xMode val="edge"/>
          <c:yMode val="edge"/>
          <c:x val="0.182291666666667"/>
          <c:y val="0.045138888888888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'[(省级微博)微博错别字监测数据(2023-05-01----2023-05-31).xls]筛选分析-微博名称 (计数)'!$B$1</c:f>
              <c:strCache>
                <c:ptCount val="1"/>
                <c:pt idx="0">
                  <c:v>微博名称 (计数)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'[(省级微博)微博错别字监测数据(2023-05-01----2023-05-31).xls]筛选分析-微博名称 (计数)'!$A$2:$A$5</c:f>
              <c:strCache>
                <c:ptCount val="4"/>
                <c:pt idx="0">
                  <c:v>青海发布</c:v>
                </c:pt>
                <c:pt idx="1">
                  <c:v>重庆市政府网</c:v>
                </c:pt>
                <c:pt idx="2">
                  <c:v>陕西发布</c:v>
                </c:pt>
                <c:pt idx="3">
                  <c:v>辽宁发布</c:v>
                </c:pt>
              </c:strCache>
            </c:strRef>
          </c:cat>
          <c:val>
            <c:numRef>
              <c:f>'[(省级微博)微博错别字监测数据(2023-05-01----2023-05-31).xls]筛选分析-微博名称 (计数)'!$B$2:$B$5</c:f>
              <c:numCache>
                <c:formatCode>General</c:formatCode>
                <c:ptCount val="4"/>
                <c:pt idx="0">
                  <c:v>5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1"/>
          <c:showBubbleSize val="1"/>
        </c:dLbls>
        <c:gapWidth val="150"/>
        <c:overlap val="0"/>
        <c:axId val="591969296"/>
        <c:axId val="927249410"/>
      </c:barChart>
      <c:catAx>
        <c:axId val="59196929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27249410"/>
        <c:crosses val="autoZero"/>
        <c:auto val="1"/>
        <c:lblAlgn val="ctr"/>
        <c:lblOffset val="100"/>
        <c:noMultiLvlLbl val="0"/>
      </c:catAx>
      <c:valAx>
        <c:axId val="92724941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91969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600" b="1">
                <a:latin typeface="微软雅黑" panose="020B0503020204020204" charset="-122"/>
                <a:ea typeface="微软雅黑" panose="020B0503020204020204" charset="-122"/>
              </a:rPr>
              <a:t>当月严重表述不规范典型错误</a:t>
            </a:r>
            <a:endParaRPr sz="1600"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'[(省级微博)微博错别字监测数据(2023-05-01----2023-05-31).xls]筛选分析-错别字 (计数)'!$B$1</c:f>
              <c:strCache>
                <c:ptCount val="1"/>
                <c:pt idx="0">
                  <c:v>错别字 (计数)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'[(省级微博)微博错别字监测数据(2023-05-01----2023-05-31).xls]筛选分析-错别字 (计数)'!$A$2:$A$4</c:f>
              <c:strCache>
                <c:ptCount val="3"/>
                <c:pt idx="0">
                  <c:v>二十大</c:v>
                </c:pt>
                <c:pt idx="1">
                  <c:v>党党的</c:v>
                </c:pt>
                <c:pt idx="2">
                  <c:v>党徽</c:v>
                </c:pt>
              </c:strCache>
            </c:strRef>
          </c:cat>
          <c:val>
            <c:numRef>
              <c:f>'[(省级微博)微博错别字监测数据(2023-05-01----2023-05-31).xls]筛选分析-错别字 (计数)'!$B$2:$B$4</c:f>
              <c:numCache>
                <c:formatCode>General</c:formatCode>
                <c:ptCount val="3"/>
                <c:pt idx="0">
                  <c:v>6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1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4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hyperlink" Target="https://weibo.com/2539961154/MFrgI9ZVC" TargetMode="External"/><Relationship Id="rId8" Type="http://schemas.openxmlformats.org/officeDocument/2006/relationships/hyperlink" Target="https://weibo.com/2539961154/N2P6Nrzc7" TargetMode="External"/><Relationship Id="rId7" Type="http://schemas.openxmlformats.org/officeDocument/2006/relationships/hyperlink" Target="https://weibo.com/2539961154/MEPnJDjiu" TargetMode="External"/><Relationship Id="rId6" Type="http://schemas.openxmlformats.org/officeDocument/2006/relationships/hyperlink" Target="https://weibo.com/2539961154/MFJRFrxRw" TargetMode="External"/><Relationship Id="rId5" Type="http://schemas.openxmlformats.org/officeDocument/2006/relationships/hyperlink" Target="https://weibo.com/2539961154/MEzzVuQ2J" TargetMode="External"/><Relationship Id="rId4" Type="http://schemas.openxmlformats.org/officeDocument/2006/relationships/tags" Target="../tags/tag9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5" Type="http://schemas.openxmlformats.org/officeDocument/2006/relationships/slideLayout" Target="../slideLayouts/slideLayout1.xml"/><Relationship Id="rId14" Type="http://schemas.openxmlformats.org/officeDocument/2006/relationships/hyperlink" Target="https://weibo.com/2539961154/N1Lv1ffTW" TargetMode="External"/><Relationship Id="rId13" Type="http://schemas.openxmlformats.org/officeDocument/2006/relationships/hyperlink" Target="https://weibo.com/2539961154/N2dhfCXn3" TargetMode="External"/><Relationship Id="rId12" Type="http://schemas.openxmlformats.org/officeDocument/2006/relationships/hyperlink" Target="https://weibo.com/2539961154/N37VU7Go9" TargetMode="External"/><Relationship Id="rId11" Type="http://schemas.openxmlformats.org/officeDocument/2006/relationships/hyperlink" Target="https://weibo.com/2539961154/N0oeWxgLq" TargetMode="External"/><Relationship Id="rId10" Type="http://schemas.openxmlformats.org/officeDocument/2006/relationships/hyperlink" Target="https://weibo.com/2539961154/N0Hqiue6R" TargetMode="Externa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</p:grpSp>
      <p:pic>
        <p:nvPicPr>
          <p:cNvPr id="5" name="图片 4" descr="新浪微博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7200" y="1408430"/>
            <a:ext cx="359640" cy="32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1390.94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四川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1179.91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1165.6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2023年5月，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平均原创率为94.04%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16个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；10个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微博原创率在95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%至100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</a:t>
            </a:r>
            <a:r>
              <a:rPr lang="zh-CN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4" name="图表 3"/>
          <p:cNvGraphicFramePr/>
          <p:nvPr>
            <p:custDataLst>
              <p:tags r:id="rId12"/>
            </p:custDataLst>
          </p:nvPr>
        </p:nvGraphicFramePr>
        <p:xfrm>
          <a:off x="6964045" y="11950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>
            <p:custDataLst>
              <p:tags r:id="rId13"/>
            </p:custDataLst>
          </p:nvPr>
        </p:nvGraphicFramePr>
        <p:xfrm>
          <a:off x="1241425" y="351409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1390.94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9753000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671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97.76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99.11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82.86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116468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0" marB="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1179.91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6591000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718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87.33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47.91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2605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1165.6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9007000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99.28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86.13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65.23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3818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1006.19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1542000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96.31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54.69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25.85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980.69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2428000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65.66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31.33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492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969.65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5202000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570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95.79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48.77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17.37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932.27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2692000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24.79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13.45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912.32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309000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88.19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21.52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866.37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2944000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98.97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83.22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13.7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551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851.56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430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41.16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14.42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825.62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2053000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40.21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29.37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807.09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3355000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40.85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26.83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519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福建发布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791.65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42.86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27.27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784.51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440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96.82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2.95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769.35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85.93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44.04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12.84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上海发布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1390.94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9753000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671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97.76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99.11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82.86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116468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698500" y="1337945"/>
            <a:ext cx="10774045" cy="889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个省级微博存在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处严重表述不规范问题</a:t>
            </a:r>
            <a:r>
              <a:rPr sz="1600" spc="0" dirty="0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出现严重表述错误问题主要集中在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政治类表述不规范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“党的二十大”、“党员徽章”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>
            <p:custDataLst>
              <p:tags r:id="rId6"/>
            </p:custDataLst>
          </p:nvPr>
        </p:nvGraphicFramePr>
        <p:xfrm>
          <a:off x="1088390" y="261366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>
            <p:custDataLst>
              <p:tags r:id="rId7"/>
            </p:custDataLst>
          </p:nvPr>
        </p:nvGraphicFramePr>
        <p:xfrm>
          <a:off x="6571615" y="26231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014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全为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语言知识、天气情况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4"/>
            </p:custDataLst>
          </p:nvPr>
        </p:nvGraphicFramePr>
        <p:xfrm>
          <a:off x="720725" y="2393315"/>
          <a:ext cx="10666095" cy="37490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691515"/>
                <a:gridCol w="2026285"/>
                <a:gridCol w="5744210"/>
                <a:gridCol w="1116330"/>
                <a:gridCol w="1087755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当月点赞数1000+热门文章top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0"/>
                </a:tc>
              </a:tr>
              <a:tr h="3632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[新浪]上海发布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5"/>
                        </a:rPr>
                        <a:t>【小调查：#你心中的水果NO.1#？】#人气超高但是你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9423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126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[新浪]上海发布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6"/>
                        </a:rPr>
                        <a:t>#上海知多少#目前上海最大的综合交通枢纽是哪一个？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7285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[新浪]上海发布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7"/>
                        </a:rPr>
                        <a:t>#上海知多少#形容汤沸腾后溢出来了，上海人会怎么说？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6499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[新浪]上海发布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8"/>
                        </a:rPr>
                        <a:t>#上海知多少#你知道上海人把“暗示”称作什么吗？#我的家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3877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[新浪]上海发布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9"/>
                        </a:rPr>
                        <a:t>#上海知多少#目前上海唯一一条连接上海虹桥国际机场和上海浦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3591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[新浪]上海发布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0"/>
                        </a:rPr>
                        <a:t>#上海知多少#你知道上海市区第一座跨黄浦江的大桥是哪一座吗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3574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[新浪]上海发布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1"/>
                        </a:rPr>
                        <a:t>#上海知多少#在上海话中，你知道“老虎窗（laohuca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3430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[新浪]上海发布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2"/>
                        </a:rPr>
                        <a:t>#上海知多少#你知道上海人口中的“横竖横（whagsyw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3012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[新浪]上海发布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3"/>
                        </a:rPr>
                        <a:t>#上海知多少#你知道上海话中“候分掐数（hhoufeka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2801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[新浪]上海发布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4"/>
                        </a:rPr>
                        <a:t>#上海知多少#你知道上海话中“一只鼎（yizakdi）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2571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5df38cc8-6dbe-4ba3-84dc-47e587cf7bb3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5df38cc8-6dbe-4ba3-84dc-47e587cf7bb3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TABLE_BEAUTIFY" val="smartTable{9c5c675f-c4f5-4126-b743-cdb0d68c1ff7}"/>
  <p:tag name="TABLE_ENDDRAG_ORIGIN_RECT" val="839*270"/>
  <p:tag name="TABLE_ENDDRAG_RECT" val="56*188*839*270"/>
</p:tagLst>
</file>

<file path=ppt/tags/tag10.xml><?xml version="1.0" encoding="utf-8"?>
<p:tagLst xmlns:p="http://schemas.openxmlformats.org/presentationml/2006/main">
  <p:tag name="COMMONDATA" val="eyJoZGlkIjoiNWU5YjA2M2IzNzExMTk5ZDQyMjRmZDU2ZDVjZWMwNjYifQ=="/>
  <p:tag name="KSO_WPP_MARK_KEY" val="cbb5b2ec-dd6a-4d4e-a449-2912317a117e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1921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隶书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苝极づ 筱葭</cp:lastModifiedBy>
  <cp:revision>94</cp:revision>
  <dcterms:created xsi:type="dcterms:W3CDTF">2022-01-21T00:48:00Z</dcterms:created>
  <dcterms:modified xsi:type="dcterms:W3CDTF">2023-06-07T09:04:45Z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2022-01-27T16:34:34Z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2052-11.1.0.14309</vt:lpwstr>
  </property>
</Properties>
</file>