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DBEA"/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9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24037;&#20316;\&#12304;11&#12305;PPT\&#27036;&#21333;ppt\&#27036;&#21333;PPT&#65288;5&#26376;&#20221;&#65289;\Excel\&#20840;&#3492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24037;&#20316;\&#12304;11&#12305;PPT\&#27036;&#21333;ppt\&#27036;&#21333;PPT&#65288;5&#26376;&#20221;&#65289;\Excel\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24037;&#20316;\&#12304;11&#12305;PPT\&#27036;&#21333;ppt\&#27036;&#21333;PPT&#65288;5&#26376;&#20221;&#65289;\Excel\%5b&#37096;&#22996;&#24494;&#21338;%5d&#24494;&#21338;&#28909;&#28857;&#30417;&#27979;&#25968;&#25454;(2023-05-01----2023-05-31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部委政务微博综合影响力得分分布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[全表.xlsx]部委微博!$L$1</c:f>
              <c:strCache>
                <c:ptCount val="1"/>
                <c:pt idx="0">
                  <c:v>得分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[全表.xlsx]部委微博!$K$2:$K$7</c:f>
              <c:strCache>
                <c:ptCount val="6"/>
                <c:pt idx="0">
                  <c:v>100以下</c:v>
                </c:pt>
                <c:pt idx="1">
                  <c:v>100-500</c:v>
                </c:pt>
                <c:pt idx="2">
                  <c:v>500-800</c:v>
                </c:pt>
                <c:pt idx="3">
                  <c:v>800-1000</c:v>
                </c:pt>
                <c:pt idx="4">
                  <c:v>1000-1500</c:v>
                </c:pt>
                <c:pt idx="5">
                  <c:v>1500以上</c:v>
                </c:pt>
              </c:strCache>
            </c:strRef>
          </c:cat>
          <c:val>
            <c:numRef>
              <c:f>[全表.xlsx]部委微博!$L$2:$L$7</c:f>
              <c:numCache>
                <c:formatCode>General</c:formatCode>
                <c:ptCount val="6"/>
                <c:pt idx="0">
                  <c:v>3</c:v>
                </c:pt>
                <c:pt idx="1">
                  <c:v>5</c:v>
                </c:pt>
                <c:pt idx="2">
                  <c:v>7</c:v>
                </c:pt>
                <c:pt idx="3">
                  <c:v>11</c:v>
                </c:pt>
                <c:pt idx="4">
                  <c:v>12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731498368"/>
        <c:axId val="42412304"/>
      </c:barChart>
      <c:catAx>
        <c:axId val="731498368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412304"/>
        <c:crosses val="autoZero"/>
        <c:auto val="1"/>
        <c:lblAlgn val="ctr"/>
        <c:lblOffset val="100"/>
        <c:noMultiLvlLbl val="0"/>
      </c:catAx>
      <c:valAx>
        <c:axId val="42412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3149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当月政务微博文章原创率分布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[全表.xlsx]部委微博!$L$9</c:f>
              <c:strCache>
                <c:ptCount val="1"/>
                <c:pt idx="0">
                  <c:v>数值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[全表.xlsx]部委微博!$K$10:$K$14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>
                  <c:v>50%以下</c:v>
                </c:pt>
              </c:strCache>
            </c:strRef>
          </c:cat>
          <c:val>
            <c:numRef>
              <c:f>[全表.xlsx]部委微博!$L$10:$L$14</c:f>
              <c:numCache>
                <c:formatCode>General</c:formatCode>
                <c:ptCount val="5"/>
                <c:pt idx="0">
                  <c:v>8</c:v>
                </c:pt>
                <c:pt idx="1">
                  <c:v>10</c:v>
                </c:pt>
                <c:pt idx="2">
                  <c:v>4</c:v>
                </c:pt>
                <c:pt idx="3">
                  <c:v>13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部委微博点赞数5K+热门文章分布情况</a:t>
            </a:r>
            <a:endParaRPr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'[(部委微博)微博热点监测数据(2023-05-01----2023-05-31).xls]筛选分析-微博名称 (计数) 2'!$B$1</c:f>
              <c:strCache>
                <c:ptCount val="1"/>
                <c:pt idx="0">
                  <c:v>微博名称 (计数)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'[(部委微博)微博热点监测数据(2023-05-01----2023-05-31).xls]筛选分析-微博名称 (计数) 2'!$A$2:$A$5</c:f>
              <c:strCache>
                <c:ptCount val="4"/>
                <c:pt idx="0">
                  <c:v>[新浪]中国警方在线</c:v>
                </c:pt>
                <c:pt idx="1">
                  <c:v>[新浪]应急管理部</c:v>
                </c:pt>
                <c:pt idx="2">
                  <c:v>[新浪]文旅之声</c:v>
                </c:pt>
                <c:pt idx="3">
                  <c:v>[新浪]国资小新</c:v>
                </c:pt>
              </c:strCache>
            </c:strRef>
          </c:cat>
          <c:val>
            <c:numRef>
              <c:f>'[(部委微博)微博热点监测数据(2023-05-01----2023-05-31).xls]筛选分析-微博名称 (计数) 2'!$B$2:$B$5</c:f>
              <c:numCache>
                <c:formatCode>General</c:formatCode>
                <c:ptCount val="4"/>
                <c:pt idx="0">
                  <c:v>8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1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hyperlink" Target="https://weibo.com/u/5832321505?is_all=1" TargetMode="External"/><Relationship Id="rId6" Type="http://schemas.openxmlformats.org/officeDocument/2006/relationships/hyperlink" Target="https://weibo.com/u/5356414944?is_all=1" TargetMode="External"/><Relationship Id="rId5" Type="http://schemas.openxmlformats.org/officeDocument/2006/relationships/hyperlink" Target="https://weibo.com/u/2117508734?is_all=1" TargetMode="External"/><Relationship Id="rId4" Type="http://schemas.openxmlformats.org/officeDocument/2006/relationships/tags" Target="../tags/tag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https://weibo.com/5713450386/N18lK8IUX" TargetMode="External"/><Relationship Id="rId8" Type="http://schemas.openxmlformats.org/officeDocument/2006/relationships/hyperlink" Target="https://weibo.com/5342220662/N2NBNtahD" TargetMode="External"/><Relationship Id="rId7" Type="http://schemas.openxmlformats.org/officeDocument/2006/relationships/hyperlink" Target="https://weibo.com/5342220662/MFzC15Li3" TargetMode="External"/><Relationship Id="rId6" Type="http://schemas.openxmlformats.org/officeDocument/2006/relationships/hyperlink" Target="https://weibo.com/2328516855/MFQngCRgV" TargetMode="External"/><Relationship Id="rId5" Type="http://schemas.openxmlformats.org/officeDocument/2006/relationships/tags" Target="../tags/tag7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8.xml"/><Relationship Id="rId15" Type="http://schemas.openxmlformats.org/officeDocument/2006/relationships/hyperlink" Target="https://weibo.com/2328516855/MF6oVxwSo" TargetMode="External"/><Relationship Id="rId14" Type="http://schemas.openxmlformats.org/officeDocument/2006/relationships/hyperlink" Target="https://weibo.com/2752396553/MEvhZDW9M" TargetMode="External"/><Relationship Id="rId13" Type="http://schemas.openxmlformats.org/officeDocument/2006/relationships/hyperlink" Target="https://weibo.com/2328516855/MFITY8MUI" TargetMode="External"/><Relationship Id="rId12" Type="http://schemas.openxmlformats.org/officeDocument/2006/relationships/hyperlink" Target="https://weibo.com/2328516855/N0Z399Xes" TargetMode="External"/><Relationship Id="rId11" Type="http://schemas.openxmlformats.org/officeDocument/2006/relationships/hyperlink" Target="https://weibo.com/2328516855/N1KZyDaZF" TargetMode="External"/><Relationship Id="rId10" Type="http://schemas.openxmlformats.org/officeDocument/2006/relationships/hyperlink" Target="https://weibo.com/2328516855/N0mp4BfIF" TargetMode="External"/><Relationship Id="rId1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</p:grpSp>
      <p:pic>
        <p:nvPicPr>
          <p:cNvPr id="5" name="图片 4" descr="新浪微博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5300" y="1400175"/>
            <a:ext cx="335664" cy="302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综合影响力指数得分在1000至1500之间的微博数量较多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1549.96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1451.97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1347.57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2023年5月，部委微博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平均原创率为82.69%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；13个部委微博原创率在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50%至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" name="图表 2"/>
          <p:cNvGraphicFramePr/>
          <p:nvPr>
            <p:custDataLst>
              <p:tags r:id="rId12"/>
            </p:custDataLst>
          </p:nvPr>
        </p:nvGraphicFramePr>
        <p:xfrm>
          <a:off x="6858000" y="128079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>
            <p:custDataLst>
              <p:tags r:id="rId13"/>
            </p:custDataLst>
          </p:nvPr>
        </p:nvGraphicFramePr>
        <p:xfrm>
          <a:off x="1241425" y="37534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4"/>
            </p:custDataLst>
          </p:nvPr>
        </p:nvGraphicFramePr>
        <p:xfrm>
          <a:off x="914400" y="1061720"/>
          <a:ext cx="10054590" cy="4778375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589915"/>
                <a:gridCol w="1641475"/>
                <a:gridCol w="1211580"/>
                <a:gridCol w="1090930"/>
                <a:gridCol w="972820"/>
                <a:gridCol w="955040"/>
                <a:gridCol w="1370330"/>
                <a:gridCol w="1322070"/>
                <a:gridCol w="900430"/>
              </a:tblGrid>
              <a:tr h="36322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序号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微博名称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综合得分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粉丝数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净增数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原创率(%)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平均被转发率(%)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平均被评论率(%)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点赞数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</a:tr>
              <a:tr h="295275"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0828" marR="10828" marT="10828" marB="39371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1549.96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32124000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1015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98.82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99.7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99.31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231179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1451.97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2240000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636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97.96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99.37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87.58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56356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1347.57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4770000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693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97.11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85.86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93.65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26078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1292.38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5925000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532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93.61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91.92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82.14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18189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1275.5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2671000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245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96.33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90.2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2761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1230.76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6682000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266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98.12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99.62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7142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337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1150.77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8058000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97.78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18066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1142.17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1062000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221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94.57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84.62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42.99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18811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司法部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1089.65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1528000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186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90.86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96.24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48.92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2684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中科院之声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1058.97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4509000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237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86.08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91.98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63.29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5333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1050.06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8154000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159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99.37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98.74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90.57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1186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527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1037.16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7018000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75.41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926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1003.93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2615000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85.14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95.95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931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988.09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1321000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332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98.8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73.8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29.22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1357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自然资源部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947.49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2532000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164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93.29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95.73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45.73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871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409" y="242030"/>
              <a:ext cx="3276600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755015" y="1203325"/>
            <a:ext cx="7475220" cy="4432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个部委微博存在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处严重表述不规范问题，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出现严重表述错误问题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3" name="表格 2"/>
          <p:cNvGraphicFramePr/>
          <p:nvPr>
            <p:custDataLst>
              <p:tags r:id="rId4"/>
            </p:custDataLst>
          </p:nvPr>
        </p:nvGraphicFramePr>
        <p:xfrm>
          <a:off x="812165" y="2029460"/>
          <a:ext cx="10320020" cy="293370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883285"/>
                <a:gridCol w="1404620"/>
                <a:gridCol w="1545590"/>
                <a:gridCol w="2084705"/>
                <a:gridCol w="1955800"/>
                <a:gridCol w="2446020"/>
              </a:tblGrid>
              <a:tr h="438785">
                <a:tc gridSpan="6"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rgbClr val="0E2F71"/>
                          </a:solidFill>
                          <a:sym typeface="+mn-ea"/>
                        </a:rPr>
                        <a:t>当月部委微博严重表述不规范情况</a:t>
                      </a:r>
                      <a:endParaRPr lang="en-US" altLang="zh-CN" sz="16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 hMerge="1">
                  <a:tcPr marL="12700" marR="12700" marT="12700" vert="horz" anchor="ctr" anchorCtr="0"/>
                </a:tc>
                <a:tc hMerge="1">
                  <a:tcPr marL="12700" marR="12700" marT="12700" vert="horz" anchor="ctr" anchorCtr="0"/>
                </a:tc>
                <a:tc hMerge="1">
                  <a:tcPr marL="12700" marR="12700" marT="12700" vert="horz" anchor="ctr" anchorCtr="0"/>
                </a:tc>
                <a:tc hMerge="1">
                  <a:tcPr marL="12700" marR="12700" marT="12700" vert="horz" anchor="ctr" anchorCtr="0"/>
                </a:tc>
                <a:tc hMerge="1">
                  <a:tcPr marL="12700" marR="12700" marT="12700" vert="horz" anchor="ctr" anchorCtr="0"/>
                </a:tc>
              </a:tr>
              <a:tr h="31115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序号</a:t>
                      </a: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10934" marR="10934" marT="10934" marB="39371" vert="horz" anchor="ctr" anchorCtr="0">
                    <a:lnL w="19050">
                      <a:solidFill>
                        <a:schemeClr val="bg1"/>
                      </a:solidFill>
                      <a:prstDash val="solid"/>
                    </a:lnL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分组</a:t>
                      </a: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微博名称</a:t>
                      </a: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错别字</a:t>
                      </a: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正确字</a:t>
                      </a: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上下文</a:t>
                      </a: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12700" marR="12700" marT="12700" vert="horz" anchor="ctr" anchorCtr="0">
                    <a:lnR w="19050">
                      <a:solidFill>
                        <a:schemeClr val="bg1"/>
                      </a:solidFill>
                      <a:prstDash val="solid"/>
                    </a:lnR>
                    <a:solidFill>
                      <a:srgbClr val="2E405F"/>
                    </a:solidFill>
                  </a:tcPr>
                </a:tc>
              </a:tr>
              <a:tr h="70548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</a:t>
                      </a:r>
                      <a:endParaRPr lang="en-US" sz="14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部委微博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5"/>
                        </a:rPr>
                        <a:t>中国气象局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5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新疆自治区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新疆维吾尔自治区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双彩虹#】近日，新疆自治区伊犁哈萨克自治州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R>
                      <a:noFill/>
                    </a:lnR>
                  </a:tcPr>
                </a:tc>
              </a:tr>
              <a:tr h="70548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</a:t>
                      </a:r>
                      <a:endParaRPr lang="en-US" altLang="en-US" sz="14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部委微博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6"/>
                        </a:rPr>
                        <a:t>锐科技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6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党的二十大报告精神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党的二十大精神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，要深入学习领会党的二十大报告精神，以习近平总书记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R>
                      <a:noFill/>
                    </a:lnR>
                  </a:tcPr>
                </a:tc>
              </a:tr>
              <a:tr h="70548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</a:t>
                      </a:r>
                      <a:endParaRPr lang="en-US" altLang="en-US" sz="14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部委微博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7"/>
                        </a:rPr>
                        <a:t>海关发布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7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“一带一路”国家战略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“一带一路”倡议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营商环境，为服务“一带一路”国家战略提供了有力支持</a:t>
                      </a:r>
                      <a:endParaRPr lang="en-US" sz="1400" b="1">
                        <a:solidFill>
                          <a:srgbClr val="0E2F7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R>
                      <a:noFill/>
                    </a:ln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67%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教育管理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1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[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新浪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]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中国警方在线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6"/>
                        </a:rPr>
                        <a:t>阿sir，这衣服是不是有哪里不对？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18000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166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2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[新浪]应急管理部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7"/>
                        </a:rPr>
                        <a:t>【#赵丽颖呼吁大家关注防震减灾#】今年的5月12日是#第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14000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953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3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[新浪]应急管理部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 u="sng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hlinkClick r:id="rId8"/>
                        </a:rPr>
                        <a:t>#</a:t>
                      </a:r>
                      <a:r>
                        <a:rPr lang="zh-CN" sz="1000" b="0" u="sng">
                          <a:solidFill>
                            <a:srgbClr val="800080"/>
                          </a:solidFill>
                          <a:ea typeface="宋体" panose="02010600030101010101" pitchFamily="2" charset="-122"/>
                          <a:hlinkClick r:id="rId8"/>
                        </a:rPr>
                        <a:t>武汉一场演唱会</a:t>
                      </a:r>
                      <a:r>
                        <a:rPr lang="en-US" sz="1000" b="0" u="sng">
                          <a:solidFill>
                            <a:srgbClr val="800080"/>
                          </a:solidFill>
                          <a:latin typeface="Arial" panose="020B0604020202020204" pitchFamily="34" charset="0"/>
                          <a:hlinkClick r:id="rId8"/>
                        </a:rPr>
                        <a:t>11</a:t>
                      </a:r>
                      <a:r>
                        <a:rPr lang="zh-CN" sz="1000" b="0" u="sng">
                          <a:solidFill>
                            <a:srgbClr val="800080"/>
                          </a:solidFill>
                          <a:ea typeface="宋体" panose="02010600030101010101" pitchFamily="2" charset="-122"/>
                          <a:hlinkClick r:id="rId8"/>
                        </a:rPr>
                        <a:t>人被送急救</a:t>
                      </a:r>
                      <a:r>
                        <a:rPr lang="en-US" sz="1000" b="0" u="sng">
                          <a:solidFill>
                            <a:srgbClr val="800080"/>
                          </a:solidFill>
                          <a:latin typeface="Arial" panose="020B0604020202020204" pitchFamily="34" charset="0"/>
                          <a:hlinkClick r:id="rId8"/>
                        </a:rPr>
                        <a:t>#</a:t>
                      </a:r>
                      <a:r>
                        <a:rPr lang="zh-CN" sz="1000" b="0" u="sng">
                          <a:solidFill>
                            <a:srgbClr val="800080"/>
                          </a:solidFill>
                          <a:ea typeface="宋体" panose="02010600030101010101" pitchFamily="2" charset="-122"/>
                          <a:hlinkClick r:id="rId8"/>
                        </a:rPr>
                        <a:t>【高温天气防御指南】</a:t>
                      </a:r>
                      <a:r>
                        <a:rPr lang="en-US" sz="1000" b="0" u="sng">
                          <a:solidFill>
                            <a:srgbClr val="800080"/>
                          </a:solidFill>
                          <a:latin typeface="Arial" panose="020B0604020202020204" pitchFamily="34" charset="0"/>
                          <a:hlinkClick r:id="rId8"/>
                        </a:rPr>
                        <a:t>5</a:t>
                      </a:r>
                      <a:r>
                        <a:rPr lang="zh-CN" sz="1000" b="0" u="sng">
                          <a:solidFill>
                            <a:srgbClr val="800080"/>
                          </a:solidFill>
                          <a:ea typeface="宋体" panose="02010600030101010101" pitchFamily="2" charset="-122"/>
                          <a:hlinkClick r:id="rId8"/>
                        </a:rPr>
                        <a:t>月</a:t>
                      </a:r>
                      <a:r>
                        <a:rPr lang="en-US" sz="1000" b="0" u="sng">
                          <a:solidFill>
                            <a:srgbClr val="800080"/>
                          </a:solidFill>
                          <a:latin typeface="Arial" panose="020B0604020202020204" pitchFamily="34" charset="0"/>
                          <a:hlinkClick r:id="rId8"/>
                        </a:rPr>
                        <a:t>2</a:t>
                      </a:r>
                      <a:endParaRPr lang="en-US" altLang="en-US" sz="1000" b="0" u="sng">
                        <a:solidFill>
                          <a:srgbClr val="80008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14000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357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4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[新浪]文旅之声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9"/>
                        </a:rPr>
                        <a:t>【#2023微博旅游质量报告#之三——#什么类别的旅游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12000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5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[新浪]中国警方在线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0"/>
                        </a:rPr>
                        <a:t>那些在汶川地震中努力搜救的小英雄们都已经去了汪星球但是我们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11000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154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6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[新浪]中国警方在线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1"/>
                        </a:rPr>
                        <a:t>由@MIC檀健次JC-T主演的《猎罪图鉴》里出现的案件：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474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7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[新浪]中国警方在线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2"/>
                        </a:rPr>
                        <a:t>北京通州公安发布#警情通报#：2023年5月15日8时许，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8535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281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8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[新浪]中国警方在线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3"/>
                        </a:rPr>
                        <a:t>#被猥亵后对方求饶该不该原谅他#【#猥亵男被女子揪住后当场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7370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9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[新浪]国资小新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4"/>
                        </a:rPr>
                        <a:t>【劳动节微视频：#劳动者向光而行#】眼底带着炽热期待，奔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6208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546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10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[新浪]中国警方在线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5"/>
                        </a:rPr>
                        <a:t>#自助餐吃到撑实际占了什么便宜#？5月3日，山东青岛的张先生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5571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16"/>
            </p:custDataLst>
          </p:nvPr>
        </p:nvGraphicFramePr>
        <p:xfrm>
          <a:off x="7270115" y="253682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3f4fc49e-10a7-47a9-b91a-953bb6304ad4}"/>
  <p:tag name="TABLE_ENDDRAG_ORIGIN_RECT" val="791*376"/>
  <p:tag name="TABLE_ENDDRAG_RECT" val="72*83*791*376"/>
</p:tagLst>
</file>

<file path=ppt/tags/tag6.xml><?xml version="1.0" encoding="utf-8"?>
<p:tagLst xmlns:p="http://schemas.openxmlformats.org/presentationml/2006/main">
  <p:tag name="KSO_WM_UNIT_TABLE_BEAUTIFY" val="smartTable{bf0f49c5-bb0e-4047-a714-844017db4844}"/>
  <p:tag name="TABLE_ENDDRAG_ORIGIN_RECT" val="640*113"/>
  <p:tag name="TABLE_ENDDRAG_RECT" val="188*246*640*113"/>
</p:tagLst>
</file>

<file path=ppt/tags/tag7.xml><?xml version="1.0" encoding="utf-8"?>
<p:tagLst xmlns:p="http://schemas.openxmlformats.org/presentationml/2006/main">
  <p:tag name="KSO_WM_UNIT_TABLE_BEAUTIFY" val="smartTable{9c5c675f-c4f5-4126-b743-cdb0d68c1ff7}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COMMONDATA" val="eyJoZGlkIjoiNWU5YjA2M2IzNzExMTk5ZDQyMjRmZDU2ZDVjZWMwNjYifQ=="/>
  <p:tag name="KSO_WPP_MARK_KEY" val="c8ed6783-da5f-4fef-b1f8-539b6d915dac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2160</Words>
  <Application>WPS 演示</Application>
  <PresentationFormat/>
  <Paragraphs>500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隶书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78</cp:revision>
  <dcterms:created xsi:type="dcterms:W3CDTF">2022-01-21T00:48:00Z</dcterms:created>
  <dcterms:modified xsi:type="dcterms:W3CDTF">2023-06-07T10:07:05Z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2022-01-27T16:34:34Z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2052-11.1.0.14309</vt:lpwstr>
  </property>
</Properties>
</file>