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3"/>
    <p:sldId id="257" r:id="rId4"/>
    <p:sldId id="258" r:id="rId5"/>
    <p:sldId id="262" r:id="rId6"/>
    <p:sldId id="260" r:id="rId7"/>
    <p:sldId id="261" r:id="rId8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EB6E1B"/>
    <a:srgbClr val="004A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7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E:\&#23448;&#32593;&#21457;&#25991;\24&#24180;\&#27036;&#21333;\&#37096;&#22996;&#24494;&#20449;&#33609;&#31295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E:\&#23448;&#32593;&#21457;&#25991;\24&#24180;\&#27036;&#21333;\&#37096;&#22996;&#24494;&#20449;&#33609;&#31295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E:\&#23448;&#32593;&#21457;&#25991;\24&#24180;\&#27036;&#21333;\&#37096;&#22996;&#24494;&#20449;&#33609;&#31295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E:\&#23448;&#32593;&#21457;&#25991;\24&#24180;\&#27036;&#21333;\&#37096;&#22996;&#24494;&#20449;&#33609;&#31295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E:\&#23448;&#32593;&#21457;&#25991;\24&#24180;\&#27036;&#21333;\&#37096;&#22996;&#24494;&#20449;&#33609;&#3129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sz="1440" b="1"/>
              <a:t> 当月部委政务微博文章原创率分布</a:t>
            </a:r>
            <a:endParaRPr sz="1440"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[部委微信草稿.xlsx]部委微博!$A$43:$A$44</c:f>
              <c:strCache>
                <c:ptCount val="2"/>
                <c:pt idx="0" c:formatCode="0%">
                  <c:v>100%</c:v>
                </c:pt>
                <c:pt idx="1" c:formatCode="0%">
                  <c:v>50%以下</c:v>
                </c:pt>
              </c:strCache>
            </c:strRef>
          </c:cat>
          <c:val>
            <c:numRef>
              <c:f>[部委微信草稿.xlsx]部委微博!$B$43:$B$44</c:f>
              <c:numCache>
                <c:formatCode>General</c:formatCode>
                <c:ptCount val="2"/>
                <c:pt idx="0">
                  <c:v>36</c:v>
                </c:pt>
                <c:pt idx="1">
                  <c:v>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 sz="1200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部委政务微博综合影响力得分分布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5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[部委微信草稿.xlsx]部委微博!$A$1:$A$6</c:f>
              <c:strCache>
                <c:ptCount val="6"/>
                <c:pt idx="0">
                  <c:v>1500以上</c:v>
                </c:pt>
                <c:pt idx="1">
                  <c:v>1000-1500</c:v>
                </c:pt>
                <c:pt idx="2">
                  <c:v>800-1000</c:v>
                </c:pt>
                <c:pt idx="3">
                  <c:v>500-800</c:v>
                </c:pt>
                <c:pt idx="4">
                  <c:v>100-500</c:v>
                </c:pt>
                <c:pt idx="5">
                  <c:v>100以下</c:v>
                </c:pt>
              </c:strCache>
            </c:strRef>
          </c:cat>
          <c:val>
            <c:numRef>
              <c:f>[部委微信草稿.xlsx]部委微博!$B$1:$B$6</c:f>
              <c:numCache>
                <c:formatCode>General</c:formatCode>
                <c:ptCount val="6"/>
                <c:pt idx="0">
                  <c:v>1</c:v>
                </c:pt>
                <c:pt idx="1">
                  <c:v>13</c:v>
                </c:pt>
                <c:pt idx="2">
                  <c:v>9</c:v>
                </c:pt>
                <c:pt idx="3">
                  <c:v>8</c:v>
                </c:pt>
                <c:pt idx="4">
                  <c:v>5</c:v>
                </c:pt>
                <c:pt idx="5">
                  <c:v>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829432871"/>
        <c:axId val="960313574"/>
      </c:barChart>
      <c:catAx>
        <c:axId val="829432871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960313574"/>
        <c:crosses val="autoZero"/>
        <c:auto val="1"/>
        <c:lblAlgn val="ctr"/>
        <c:lblOffset val="100"/>
        <c:noMultiLvlLbl val="0"/>
      </c:catAx>
      <c:valAx>
        <c:axId val="96031357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294328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部委微博严重表述不规范分布情况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[部委微信草稿.xlsx]部委微博!$A$121:$A$124</c:f>
              <c:strCache>
                <c:ptCount val="4"/>
                <c:pt idx="0">
                  <c:v>中国文博</c:v>
                </c:pt>
                <c:pt idx="1">
                  <c:v>应急管理部</c:v>
                </c:pt>
                <c:pt idx="2">
                  <c:v>海关发布</c:v>
                </c:pt>
                <c:pt idx="3">
                  <c:v>工信微报</c:v>
                </c:pt>
              </c:strCache>
            </c:strRef>
          </c:cat>
          <c:val>
            <c:numRef>
              <c:f>[部委微信草稿.xlsx]部委微博!$B$121:$B$124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344424512"/>
        <c:axId val="326668388"/>
      </c:barChart>
      <c:catAx>
        <c:axId val="344424512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26668388"/>
        <c:crosses val="autoZero"/>
        <c:auto val="1"/>
        <c:lblAlgn val="ctr"/>
        <c:lblOffset val="100"/>
        <c:noMultiLvlLbl val="0"/>
      </c:catAx>
      <c:valAx>
        <c:axId val="3266683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44424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当月严重表述不规范典型错误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284332405100396"/>
          <c:y val="0.238103418656588"/>
          <c:w val="0.566173237578778"/>
          <c:h val="0.663631678405772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0.122094535890115"/>
                  <c:y val="0.0802492208074259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62431704796779"/>
                  <c:y val="-0.12535054443841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[部委微信草稿.xlsx]部委微博!$A$161:$A$163</c:f>
              <c:strCache>
                <c:ptCount val="3"/>
                <c:pt idx="0">
                  <c:v>广西自治区</c:v>
                </c:pt>
                <c:pt idx="1">
                  <c:v>习近平重要讲话精神</c:v>
                </c:pt>
                <c:pt idx="2">
                  <c:v>宁夏自治区</c:v>
                </c:pt>
              </c:strCache>
            </c:strRef>
          </c:cat>
          <c:val>
            <c:numRef>
              <c:f>[部委微信草稿.xlsx]部委微博!$B$161:$B$163</c:f>
              <c:numCache>
                <c:formatCode>General</c:formatCode>
                <c:ptCount val="3"/>
                <c:pt idx="0">
                  <c:v>2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>
        <c:manualLayout>
          <c:xMode val="edge"/>
          <c:yMode val="edge"/>
          <c:x val="0.667312884264677"/>
          <c:y val="0.357565404027809"/>
          <c:w val="0.328290222872946"/>
          <c:h val="0.381496415770609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部委微博点赞数1K+热门文章分布情况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[部委微信草稿.xlsx]Sheet3!$A$72:$A$83</c:f>
              <c:strCache>
                <c:ptCount val="12"/>
                <c:pt idx="0">
                  <c:v>国家林业和草原局</c:v>
                </c:pt>
                <c:pt idx="1">
                  <c:v>生态环境部</c:v>
                </c:pt>
                <c:pt idx="2">
                  <c:v>市说新语</c:v>
                </c:pt>
                <c:pt idx="3">
                  <c:v>外交小灵通</c:v>
                </c:pt>
                <c:pt idx="4">
                  <c:v>微言教育</c:v>
                </c:pt>
                <c:pt idx="5">
                  <c:v>文旅之声</c:v>
                </c:pt>
                <c:pt idx="6">
                  <c:v>应急管理部</c:v>
                </c:pt>
                <c:pt idx="7">
                  <c:v>证监会发布</c:v>
                </c:pt>
                <c:pt idx="8">
                  <c:v>中国交通</c:v>
                </c:pt>
                <c:pt idx="9">
                  <c:v>中国警方在线</c:v>
                </c:pt>
                <c:pt idx="10">
                  <c:v>中国气象局</c:v>
                </c:pt>
                <c:pt idx="11">
                  <c:v>中国文博</c:v>
                </c:pt>
              </c:strCache>
            </c:strRef>
          </c:cat>
          <c:val>
            <c:numRef>
              <c:f>[部委微信草稿.xlsx]Sheet3!$B$72:$B$83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  <c:pt idx="6">
                  <c:v>3</c:v>
                </c:pt>
                <c:pt idx="7">
                  <c:v>1</c:v>
                </c:pt>
                <c:pt idx="8">
                  <c:v>10</c:v>
                </c:pt>
                <c:pt idx="9">
                  <c:v>70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9193900"/>
        <c:axId val="545439277"/>
      </c:barChart>
      <c:catAx>
        <c:axId val="17919390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45439277"/>
        <c:crosses val="autoZero"/>
        <c:auto val="1"/>
        <c:lblAlgn val="ctr"/>
        <c:lblOffset val="100"/>
        <c:noMultiLvlLbl val="0"/>
      </c:catAx>
      <c:valAx>
        <c:axId val="54543927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79193900"/>
        <c:crosses val="autoZero"/>
        <c:crossBetween val="between"/>
        <c:majorUnit val="5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tags" Target="../tags/tag2.xml"/><Relationship Id="rId4" Type="http://schemas.openxmlformats.org/officeDocument/2006/relationships/tags" Target="../tags/tag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13.png"/><Relationship Id="rId10" Type="http://schemas.openxmlformats.org/officeDocument/2006/relationships/image" Target="../media/image12.png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5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sp>
        <p:nvSpPr>
          <p:cNvPr id="11" name="Title 1" descr="7b0a20202020227461726765744d6f64756c65223a202270726f636573734f6e6c696e65466f6e7473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部委政务新媒体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2" name="文本占位符 7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2024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6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-2024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6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30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lang="zh-CN"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博</a:t>
              </a:r>
              <a:endParaRPr lang="zh-CN" sz="2800" spc="340" dirty="0">
                <a:solidFill>
                  <a:srgbClr val="FFFFFF"/>
                </a:solidFill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3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1" name="textbox 11"/>
          <p:cNvSpPr/>
          <p:nvPr/>
        </p:nvSpPr>
        <p:spPr>
          <a:xfrm>
            <a:off x="1198880" y="914400"/>
            <a:ext cx="5166360" cy="27514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12700" algn="just" rtl="0" eaLnBrk="0">
              <a:lnSpc>
                <a:spcPct val="150000"/>
              </a:lnSpc>
            </a:pP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的部委官方微博共</a:t>
            </a:r>
            <a:r>
              <a:rPr sz="16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39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根据监测数据统计结</a:t>
            </a:r>
            <a:r>
              <a:rPr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果</a:t>
            </a:r>
            <a:r>
              <a:rPr lang="zh-CN"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综合影响力指数得分在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1000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00之间的微博数量较多</a:t>
            </a:r>
            <a:r>
              <a:rPr sz="160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有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个部委微博综合影响力指数在1500以上。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中国警方在线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1621.38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中国气象局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应急管理部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，综合得分分别为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1415.39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1412.07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pic>
        <p:nvPicPr>
          <p:cNvPr id="47" name="picture 4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28141" y="1228140"/>
            <a:ext cx="110413" cy="109296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01890" y="1289672"/>
            <a:ext cx="249656" cy="259803"/>
          </a:xfrm>
          <a:prstGeom prst="rect">
            <a:avLst/>
          </a:prstGeom>
        </p:spPr>
      </p:pic>
      <p:pic>
        <p:nvPicPr>
          <p:cNvPr id="49" name="picture 4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6454584" y="4480331"/>
            <a:ext cx="103377" cy="98348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6242735" y="4535703"/>
            <a:ext cx="233756" cy="233755"/>
          </a:xfrm>
          <a:prstGeom prst="rect">
            <a:avLst/>
          </a:prstGeom>
        </p:spPr>
      </p:pic>
      <p:pic>
        <p:nvPicPr>
          <p:cNvPr id="51" name="picture 5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737781" y="1302105"/>
            <a:ext cx="217093" cy="224091"/>
          </a:xfrm>
          <a:prstGeom prst="rect">
            <a:avLst/>
          </a:prstGeom>
        </p:spPr>
      </p:pic>
      <p:pic>
        <p:nvPicPr>
          <p:cNvPr id="52" name="picture 5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6276340" y="4546891"/>
            <a:ext cx="203276" cy="201612"/>
          </a:xfrm>
          <a:prstGeom prst="rect">
            <a:avLst/>
          </a:prstGeom>
        </p:spPr>
      </p:pic>
      <p:sp>
        <p:nvSpPr>
          <p:cNvPr id="59" name="textbox 11"/>
          <p:cNvSpPr/>
          <p:nvPr/>
        </p:nvSpPr>
        <p:spPr>
          <a:xfrm>
            <a:off x="6706235" y="4535805"/>
            <a:ext cx="4863465" cy="1501775"/>
          </a:xfrm>
          <a:prstGeom prst="rect">
            <a:avLst/>
          </a:prstGeom>
        </p:spPr>
        <p:txBody>
          <a:bodyPr vert="horz" wrap="square" lIns="0" tIns="0" rIns="0" bIns="0">
            <a:noAutofit/>
          </a:bodyPr>
          <a:lstStyle/>
          <a:p>
            <a:pPr lvl="0" algn="l" eaLnBrk="0">
              <a:lnSpc>
                <a:spcPct val="150000"/>
              </a:lnSpc>
              <a:buClrTx/>
              <a:buSzTx/>
              <a:buFontTx/>
            </a:pP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2024年6月，部委微博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平均原创率为92.31%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。其中，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36个部委微博原创率高达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100%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；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个部委微博原创率低于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7" name="图表 6"/>
          <p:cNvGraphicFramePr/>
          <p:nvPr/>
        </p:nvGraphicFramePr>
        <p:xfrm>
          <a:off x="928370" y="3665855"/>
          <a:ext cx="4779645" cy="2621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3" name="图表 2"/>
          <p:cNvGraphicFramePr/>
          <p:nvPr/>
        </p:nvGraphicFramePr>
        <p:xfrm>
          <a:off x="6609080" y="1233805"/>
          <a:ext cx="4903470" cy="2759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部委政务微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博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综合得分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粉丝数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净增数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原创率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平均被转发率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平均被评论率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点赞数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中国警方在线</a:t>
                      </a:r>
                      <a:endParaRPr lang="zh-CN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1621.38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32292000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1052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99.05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99.14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590097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中国气象局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1415.39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4795000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808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83.29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78.96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18504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应急管理部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1412.07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2344000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564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89.01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37308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中国交通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1402.71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7030000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281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96.44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164214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文旅之声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1325.75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1259000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99.15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22150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生态环境部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1265.39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2892000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217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91.71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8594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国资小新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1259.96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5942000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314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92.36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94.27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8629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微言教育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1160.43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8154000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98.46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82.31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4681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证监会发布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1136.25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5955000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2900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健康中国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1044.87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6986000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99.18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76.23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953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中国文博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1039.35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1224000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82.64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21.53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8400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海关发布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1033.89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1333000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462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65.15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24.03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1325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司法部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1019.05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1545000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99.36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56.69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1713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外交小灵通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1004.64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8110000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94.55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10810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国防部发布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992.38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8129000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90.91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5815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829310" y="1383030"/>
          <a:ext cx="1053338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78510"/>
                <a:gridCol w="2271395"/>
                <a:gridCol w="1146175"/>
                <a:gridCol w="1005205"/>
                <a:gridCol w="1006475"/>
                <a:gridCol w="1005840"/>
                <a:gridCol w="1005205"/>
                <a:gridCol w="1157605"/>
                <a:gridCol w="1156970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</a:t>
                      </a:r>
                      <a:endParaRPr lang="en-US" alt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中国警方在线</a:t>
                      </a:r>
                      <a:endParaRPr 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1621.38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32292000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1052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100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99.05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99.14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590097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  <p:sp>
        <p:nvSpPr>
          <p:cNvPr id="2" name="textbox 63"/>
          <p:cNvSpPr/>
          <p:nvPr/>
        </p:nvSpPr>
        <p:spPr>
          <a:xfrm>
            <a:off x="1019810" y="5840730"/>
            <a:ext cx="10137775" cy="8648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150000"/>
              </a:lnSpc>
            </a:pP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900" b="1" u="sng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综合得分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(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b="1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sz="900" b="1" spc="6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9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发博数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原创微博数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；平均被转发率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发布数；平均被评论率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sz="9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</a:t>
            </a:r>
            <a:r>
              <a:rPr sz="90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赞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数+1)</a:t>
            </a:r>
            <a:endParaRPr lang="en-US" altLang="en-US"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03" name="textbox 103"/>
          <p:cNvSpPr/>
          <p:nvPr/>
        </p:nvSpPr>
        <p:spPr>
          <a:xfrm>
            <a:off x="698500" y="1322070"/>
            <a:ext cx="10899140" cy="11995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indent="406400" algn="just" rtl="0" eaLnBrk="0" fontAlgn="auto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当月有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个部委微博存在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处严重表述不规范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问题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分别是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中国文博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应急管理部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海关发布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工信微报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”。出现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严重表述错误问题主要集中在政治类表述不规范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口号等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方面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，如“广西自治区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“宁夏自治区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“习近平重要讲话精神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等内容表述不规范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zh-CN" sz="1600" spc="4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4" name="textbox 100"/>
          <p:cNvSpPr/>
          <p:nvPr>
            <p:custDataLst>
              <p:tags r:id="rId6"/>
            </p:custDataLst>
          </p:nvPr>
        </p:nvSpPr>
        <p:spPr>
          <a:xfrm rot="21600000">
            <a:off x="698500" y="241935"/>
            <a:ext cx="4775200" cy="4711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92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1000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</a:t>
            </a:r>
            <a:r>
              <a:rPr sz="3200" spc="-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2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严重表述不规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范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问题</a:t>
            </a:r>
            <a:endParaRPr lang="en-US" altLang="en-US" sz="3200" dirty="0"/>
          </a:p>
        </p:txBody>
      </p:sp>
      <p:graphicFrame>
        <p:nvGraphicFramePr>
          <p:cNvPr id="3" name="图表 2"/>
          <p:cNvGraphicFramePr/>
          <p:nvPr/>
        </p:nvGraphicFramePr>
        <p:xfrm>
          <a:off x="992505" y="2679700"/>
          <a:ext cx="5250180" cy="36969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5" name="图表 4"/>
          <p:cNvGraphicFramePr/>
          <p:nvPr/>
        </p:nvGraphicFramePr>
        <p:xfrm>
          <a:off x="7013575" y="2680970"/>
          <a:ext cx="4332605" cy="36963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161415"/>
            <a:ext cx="1086358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微博发布点赞数超过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千的文章共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95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，其中“</a:t>
            </a:r>
            <a:r>
              <a:rPr 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中国警方在线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”文章数最多（共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73.6%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）。网民重点关注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公示公告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、时事新闻等信息。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720408" y="2026920"/>
          <a:ext cx="6315075" cy="41579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1152525"/>
                <a:gridCol w="3150235"/>
                <a:gridCol w="891540"/>
                <a:gridCol w="711200"/>
              </a:tblGrid>
              <a:tr h="31115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当月点赞数1000+热门文章top10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1115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序号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微博名称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文章标题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点赞数↓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评论数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#猎狼绝不手软#！遇到这种情况不要害怕、不要沉默，请勇敢站出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134000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1168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6322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中国交通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#走农村公路看最美中国#【振兴路上新希望|辽宁省大连市旅顺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58000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128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中国交通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#走农村公路看最美中国#【振兴路上新希望|河北省邯郸市曲周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54000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581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6322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【鲜血浸透警服#派出所副所长与持刀歹徒搏斗壮烈牺牲#】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52000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1672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937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【一起致敬禁毒警察！】#谁说站在光里的才算是英雄#面对刀尖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47000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2258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6322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#警情通报#6月24日，内蒙古凉城县公安局发布警情通报：2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30000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582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6322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你猜为什么中国海警这么勇#菲媒称中国万吨大驱驶过菲沿岸#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20000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490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6322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文旅之声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保护传承非遗，赓续历史文脉，谱写时代华章6月8日，2024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19000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980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【王小洪同美国国土安全部部长马约卡斯视频通话】国务委员、公安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18000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3178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中马第五次打击跨国犯罪合作联合工作组会议举行，王小洪与马来西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14000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3098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</a:tbl>
          </a:graphicData>
        </a:graphic>
      </p:graphicFrame>
      <p:graphicFrame>
        <p:nvGraphicFramePr>
          <p:cNvPr id="3" name="图表 2"/>
          <p:cNvGraphicFramePr/>
          <p:nvPr/>
        </p:nvGraphicFramePr>
        <p:xfrm>
          <a:off x="7230110" y="2510155"/>
          <a:ext cx="4377690" cy="31311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UNIT_TABLE_BEAUTIFY" val="smartTable{f5736491-a7e6-455d-b1ef-49214144adde}"/>
  <p:tag name="TABLE_ENDDRAG_ORIGIN_RECT" val="799*369"/>
  <p:tag name="TABLE_ENDDRAG_RECT" val="63*83*799*369"/>
  <p:tag name="TABLE_EMPHASIZE_COLOR" val="3042485"/>
  <p:tag name="TABLE_EMPHASIZE_ROW" val="1"/>
  <p:tag name="TABLE_EMPHASIZE_ID" val="2"/>
</p:tagLst>
</file>

<file path=ppt/tags/tag4.xml><?xml version="1.0" encoding="utf-8"?>
<p:tagLst xmlns:p="http://schemas.openxmlformats.org/presentationml/2006/main">
  <p:tag name="TABLE_EMPHASIZE_UUID" val="smartTable{f5736491-a7e6-455d-b1ef-49214144adde}"/>
  <p:tag name="TABLE_EMPHASIZE_TYPE" val="horizontal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UNIT_TABLE_BEAUTIFY" val="smartTable{a8c73020-b45c-459f-8628-36fd463336c2}"/>
</p:tagLst>
</file>

<file path=ppt/tags/tag7.xml><?xml version="1.0" encoding="utf-8"?>
<p:tagLst xmlns:p="http://schemas.openxmlformats.org/presentationml/2006/main">
  <p:tag name="COMMONDATA" val="eyJoZGlkIjoiNjNkNDg2NTQxNzczMmU2NWY1YTFlMWIwYzIzZTVjMW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1992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9" baseType="lpstr">
      <vt:lpstr>Arial</vt:lpstr>
      <vt:lpstr>宋体</vt:lpstr>
      <vt:lpstr>Wingdings</vt:lpstr>
      <vt:lpstr>Arial</vt:lpstr>
      <vt:lpstr>汉仪旗黑-85S</vt:lpstr>
      <vt:lpstr>黑体</vt:lpstr>
      <vt:lpstr>汉仪大隶书简</vt:lpstr>
      <vt:lpstr>汉仪中隶书简</vt:lpstr>
      <vt:lpstr>微软雅黑</vt:lpstr>
      <vt:lpstr>Helvetica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Administrator</cp:lastModifiedBy>
  <cp:revision>150</cp:revision>
  <dcterms:created xsi:type="dcterms:W3CDTF">2022-01-21T00:48:00Z</dcterms:created>
  <dcterms:modified xsi:type="dcterms:W3CDTF">2024-07-08T01:32:04Z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2022-02-01T08:34:34Z</vt:filetime>
  </property>
  <property fmtid="{D5CDD505-2E9C-101B-9397-08002B2CF9AE}" pid="4" name="ICV">
    <vt:lpwstr>B4A00D44E2E746D39020AF6AEFE75692</vt:lpwstr>
  </property>
  <property fmtid="{D5CDD505-2E9C-101B-9397-08002B2CF9AE}" pid="5" name="KSOProductBuildVer">
    <vt:lpwstr>2052-12.1.0.16729</vt:lpwstr>
  </property>
</Properties>
</file>