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7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D:\&#12304;12&#12305;&#26032;&#23186;&#20307;&#27036;&#21333;\&#12304;2024.8&#12305;7&#26376;&#27036;&#21333;\7&#26376;&#20840;&#34920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D:\&#12304;12&#12305;&#26032;&#23186;&#20307;&#27036;&#21333;\&#12304;2024.8&#12305;7&#26376;&#27036;&#21333;\7&#26376;&#20840;&#34920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D:\&#12304;12&#12305;&#26032;&#23186;&#20307;&#27036;&#21333;\&#12304;2024.8&#12305;7&#26376;&#27036;&#21333;\7&#26376;&#20840;&#34920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D:\&#12304;12&#12305;&#26032;&#23186;&#20307;&#27036;&#21333;\&#12304;2024.8&#12305;7&#26376;&#27036;&#21333;\7&#26376;&#20840;&#34920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D:\&#12304;12&#12305;&#26032;&#23186;&#20307;&#27036;&#21333;\&#12304;2024.8&#12305;7&#26376;&#27036;&#21333;\7&#26376;&#20840;&#34920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部委政务微信综合影响力指数分布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[7月全表.xlsx]部委微信全表!$L$6:$L$10</c:f>
              <c:strCache>
                <c:ptCount val="5"/>
                <c:pt idx="0">
                  <c:v>900以上</c:v>
                </c:pt>
                <c:pt idx="1">
                  <c:v>700-900</c:v>
                </c:pt>
                <c:pt idx="2">
                  <c:v>500-700</c:v>
                </c:pt>
                <c:pt idx="3">
                  <c:v>300-500</c:v>
                </c:pt>
                <c:pt idx="4">
                  <c:v>300以下</c:v>
                </c:pt>
              </c:strCache>
            </c:strRef>
          </c:cat>
          <c:val>
            <c:numRef>
              <c:f>[7月全表.xlsx]部委微信全表!$M$6:$M$10</c:f>
              <c:numCache>
                <c:formatCode>General</c:formatCode>
                <c:ptCount val="5"/>
                <c:pt idx="0">
                  <c:v>9</c:v>
                </c:pt>
                <c:pt idx="1">
                  <c:v>14</c:v>
                </c:pt>
                <c:pt idx="2">
                  <c:v>18</c:v>
                </c:pt>
                <c:pt idx="3">
                  <c:v>5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422913975"/>
        <c:axId val="743732155"/>
      </c:barChart>
      <c:catAx>
        <c:axId val="422913975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743732155"/>
        <c:crosses val="autoZero"/>
        <c:auto val="1"/>
        <c:lblAlgn val="ctr"/>
        <c:lblOffset val="100"/>
        <c:noMultiLvlLbl val="0"/>
      </c:catAx>
      <c:valAx>
        <c:axId val="7437321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229139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当月部委政务微信发稿量分布</a:t>
            </a:r>
            <a:endParaRPr b="1"/>
          </a:p>
        </c:rich>
      </c:tx>
      <c:layout>
        <c:manualLayout>
          <c:xMode val="edge"/>
          <c:yMode val="edge"/>
          <c:x val="0.172296601441813"/>
          <c:y val="0.0410116199589884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00570370087355651"/>
                  <c:y val="0.14489192185655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30903812100433"/>
                  <c:y val="-0.0018701129842334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997880174268125"/>
                  <c:y val="-0.131278115024227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0122087979186293"/>
                  <c:y val="0.14154913667208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[7月全表.xlsx]部委微信全表!$L$20:$L$23</c:f>
              <c:strCache>
                <c:ptCount val="4"/>
                <c:pt idx="0">
                  <c:v>50以下</c:v>
                </c:pt>
                <c:pt idx="1">
                  <c:v>50-100</c:v>
                </c:pt>
                <c:pt idx="2">
                  <c:v>100-200</c:v>
                </c:pt>
                <c:pt idx="3">
                  <c:v>200-300</c:v>
                </c:pt>
              </c:strCache>
            </c:strRef>
          </c:cat>
          <c:val>
            <c:numRef>
              <c:f>[7月全表.xlsx]部委微信全表!$M$20:$M$23</c:f>
              <c:numCache>
                <c:formatCode>General</c:formatCode>
                <c:ptCount val="4"/>
                <c:pt idx="0">
                  <c:v>9</c:v>
                </c:pt>
                <c:pt idx="1">
                  <c:v>15</c:v>
                </c:pt>
                <c:pt idx="2">
                  <c:v>19</c:v>
                </c:pt>
                <c:pt idx="3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部委微信严重表述不规范分布情况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14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[7月全表.xlsx]部委微信错别字!$L$2:$L$20</c:f>
              <c:strCache>
                <c:ptCount val="19"/>
                <c:pt idx="0">
                  <c:v>中国民政</c:v>
                </c:pt>
                <c:pt idx="1">
                  <c:v>国家广播电视总局</c:v>
                </c:pt>
                <c:pt idx="2">
                  <c:v>国家矿山安全监察局</c:v>
                </c:pt>
                <c:pt idx="3">
                  <c:v>国家民委</c:v>
                </c:pt>
                <c:pt idx="4">
                  <c:v>国家能源局</c:v>
                </c:pt>
                <c:pt idx="5">
                  <c:v>国家税务总局</c:v>
                </c:pt>
                <c:pt idx="6">
                  <c:v>国家文物局</c:v>
                </c:pt>
                <c:pt idx="7">
                  <c:v>国家移民管理局</c:v>
                </c:pt>
                <c:pt idx="8">
                  <c:v>国资小新</c:v>
                </c:pt>
                <c:pt idx="9">
                  <c:v>人力资源和社会保障部</c:v>
                </c:pt>
                <c:pt idx="10">
                  <c:v>审计署</c:v>
                </c:pt>
                <c:pt idx="11">
                  <c:v>市说新语</c:v>
                </c:pt>
                <c:pt idx="12">
                  <c:v>司法部</c:v>
                </c:pt>
                <c:pt idx="13">
                  <c:v>统计微讯</c:v>
                </c:pt>
                <c:pt idx="14">
                  <c:v>微言教育</c:v>
                </c:pt>
                <c:pt idx="15">
                  <c:v>文旅之声</c:v>
                </c:pt>
                <c:pt idx="16">
                  <c:v>中国水利</c:v>
                </c:pt>
                <c:pt idx="17">
                  <c:v>中华人民共和国应急管理部</c:v>
                </c:pt>
                <c:pt idx="18">
                  <c:v>自然资源部</c:v>
                </c:pt>
              </c:strCache>
            </c:strRef>
          </c:cat>
          <c:val>
            <c:numRef>
              <c:f>[7月全表.xlsx]部委微信错别字!$M$2:$M$20</c:f>
              <c:numCache>
                <c:formatCode>General</c:formatCode>
                <c:ptCount val="19"/>
                <c:pt idx="0">
                  <c:v>6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604901129"/>
        <c:axId val="625475268"/>
      </c:barChart>
      <c:catAx>
        <c:axId val="604901129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25475268"/>
        <c:crosses val="autoZero"/>
        <c:auto val="1"/>
        <c:lblAlgn val="ctr"/>
        <c:lblOffset val="100"/>
        <c:noMultiLvlLbl val="0"/>
      </c:catAx>
      <c:valAx>
        <c:axId val="6254752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0490112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sz="1400" b="1"/>
              <a:t>当月严重表述不规范典型错误</a:t>
            </a:r>
            <a:endParaRPr sz="1400" b="1"/>
          </a:p>
        </c:rich>
      </c:tx>
      <c:layout>
        <c:manualLayout>
          <c:xMode val="edge"/>
          <c:yMode val="edge"/>
          <c:x val="0.237997739746264"/>
          <c:y val="0.04805727321422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343198209400647"/>
          <c:y val="0.218662519440124"/>
          <c:w val="0.503730415319572"/>
          <c:h val="0.630015552099533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4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572496787007828"/>
                      <c:h val="0.0574385510996119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[7月全表.xlsx]部委微信错别字!$D$32:$D$39</c:f>
              <c:strCache>
                <c:ptCount val="8"/>
                <c:pt idx="0">
                  <c:v>中全会</c:v>
                </c:pt>
                <c:pt idx="1">
                  <c:v>“双随机一公开”</c:v>
                </c:pt>
                <c:pt idx="2">
                  <c:v>习近平重要讲话精神</c:v>
                </c:pt>
                <c:pt idx="3">
                  <c:v>习总书记</c:v>
                </c:pt>
                <c:pt idx="4">
                  <c:v>党徽</c:v>
                </c:pt>
                <c:pt idx="5">
                  <c:v>两个确定</c:v>
                </c:pt>
                <c:pt idx="6">
                  <c:v>能源法</c:v>
                </c:pt>
                <c:pt idx="7">
                  <c:v>脱贫坚</c:v>
                </c:pt>
              </c:strCache>
            </c:strRef>
          </c:cat>
          <c:val>
            <c:numRef>
              <c:f>[7月全表.xlsx]部委微信错别字!$E$32:$E$39</c:f>
              <c:numCache>
                <c:formatCode>General</c:formatCode>
                <c:ptCount val="8"/>
                <c:pt idx="0">
                  <c:v>14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4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5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6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7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566525739865705"/>
          <c:y val="0.236080870917574"/>
          <c:w val="0.429743844814723"/>
          <c:h val="0.722861586314152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 sz="1200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部委微信</a:t>
            </a:r>
            <a:r>
              <a:rPr lang="en-US" altLang="zh-CN" b="1"/>
              <a:t>10W+</a:t>
            </a:r>
            <a:r>
              <a:rPr altLang="en-US" b="1"/>
              <a:t>热门文章</a:t>
            </a:r>
            <a:r>
              <a:rPr lang="en-US" altLang="zh-CN" b="1"/>
              <a:t>top10</a:t>
            </a:r>
            <a:r>
              <a:rPr altLang="en-US" b="1"/>
              <a:t>分布情况</a:t>
            </a:r>
            <a:endParaRPr altLang="en-US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327234865387476"/>
          <c:y val="0.248213009292352"/>
          <c:w val="0.541573702216273"/>
          <c:h val="0.650643316654753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numFmt formatCode="General" sourceLinked="0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[7月全表.xlsx]导出计数_公众号!$A$2:$A$11</c:f>
              <c:strCache>
                <c:ptCount val="10"/>
                <c:pt idx="0">
                  <c:v>中华人民共和国应急管理部</c:v>
                </c:pt>
                <c:pt idx="1">
                  <c:v>微言教育</c:v>
                </c:pt>
                <c:pt idx="2">
                  <c:v>国资小新</c:v>
                </c:pt>
                <c:pt idx="3">
                  <c:v>海关发布</c:v>
                </c:pt>
                <c:pt idx="4">
                  <c:v>人力资源和社会保障部</c:v>
                </c:pt>
                <c:pt idx="5">
                  <c:v>生态环境部</c:v>
                </c:pt>
                <c:pt idx="6">
                  <c:v>外交部</c:v>
                </c:pt>
                <c:pt idx="7">
                  <c:v>国家发展改革委</c:v>
                </c:pt>
                <c:pt idx="8">
                  <c:v>国家税务总局</c:v>
                </c:pt>
                <c:pt idx="9">
                  <c:v>国家移民管理局</c:v>
                </c:pt>
              </c:strCache>
            </c:strRef>
          </c:cat>
          <c:val>
            <c:numRef>
              <c:f>[7月全表.xlsx]导出计数_公众号!$B$2:$B$11</c:f>
              <c:numCache>
                <c:formatCode>General</c:formatCode>
                <c:ptCount val="10"/>
                <c:pt idx="0">
                  <c:v>32</c:v>
                </c:pt>
                <c:pt idx="1">
                  <c:v>12</c:v>
                </c:pt>
                <c:pt idx="2">
                  <c:v>8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48817492190986"/>
          <c:y val="0.167083631165118"/>
          <c:w val="0.346720214190094"/>
          <c:h val="0.827555396711937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grpSp>
        <p:nvGrpSpPr>
          <p:cNvPr id="11" name="组合 10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sz="280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信</a:t>
              </a:r>
              <a:endParaRPr sz="2800"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2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  <p:sp>
        <p:nvSpPr>
          <p:cNvPr id="13" name="Title 1" descr="7b0a20202020227461726765744d6f64756c65223a202270726f636573734f6e6c696e65466f6e7473220a7d0a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部委政务新媒体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4" name="文本占位符 7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7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7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62025" y="1268095"/>
            <a:ext cx="5126355" cy="2597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的部委微信公众号共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个，根据监测数据统计结果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，综合影响力指数得分在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00之间的公众号数量较多，共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18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个； 有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个部委微信综合影响力指数在900以上。</a:t>
            </a:r>
            <a:r>
              <a:rPr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</a:t>
            </a:r>
            <a:r>
              <a:rPr lang="zh-CN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中华人民共和国应急管理部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综合影响力指数为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1083.02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微言教育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国资小新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综合影响力指数分别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996.84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978.12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27"/>
          <p:cNvSpPr/>
          <p:nvPr/>
        </p:nvSpPr>
        <p:spPr>
          <a:xfrm>
            <a:off x="465518" y="1289170"/>
            <a:ext cx="331379" cy="2862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7" name="object 28"/>
          <p:cNvSpPr txBox="1"/>
          <p:nvPr/>
        </p:nvSpPr>
        <p:spPr>
          <a:xfrm>
            <a:off x="6310629" y="4433570"/>
            <a:ext cx="5083175" cy="185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lvl="0" algn="just">
              <a:lnSpc>
                <a:spcPct val="150000"/>
              </a:lnSpc>
              <a:spcBef>
                <a:spcPts val="100"/>
              </a:spcBef>
              <a:buClrTx/>
              <a:buSzTx/>
              <a:buFontTx/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月，部委微信发稿总量达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5113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篇，平均发布文章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108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篇。其中，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司法部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”月发稿量最高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318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中华人民共和国应急管理部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”和“中国气象局”分列第二、第三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，各发布文章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306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篇、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213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lang="en-US"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个部委微信月发稿量在</a:t>
            </a:r>
            <a:r>
              <a:rPr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5篇以下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sz="1600" spc="3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3" name="object 57"/>
          <p:cNvSpPr/>
          <p:nvPr/>
        </p:nvSpPr>
        <p:spPr>
          <a:xfrm>
            <a:off x="5776010" y="4568950"/>
            <a:ext cx="312337" cy="2862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graphicFrame>
        <p:nvGraphicFramePr>
          <p:cNvPr id="12" name="图表 11"/>
          <p:cNvGraphicFramePr/>
          <p:nvPr/>
        </p:nvGraphicFramePr>
        <p:xfrm>
          <a:off x="6664643" y="1280160"/>
          <a:ext cx="4728845" cy="2787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3" name="图表 12"/>
          <p:cNvGraphicFramePr/>
          <p:nvPr/>
        </p:nvGraphicFramePr>
        <p:xfrm>
          <a:off x="1168083" y="4067810"/>
          <a:ext cx="3789045" cy="24676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部委政务</a:t>
            </a:r>
            <a:r>
              <a:rPr lang="zh-CN"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019810" y="5840836"/>
            <a:ext cx="9924415" cy="65976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p>
            <a:pPr marL="38100">
              <a:lnSpc>
                <a:spcPct val="100000"/>
              </a:lnSpc>
              <a:spcBef>
                <a:spcPts val="705"/>
              </a:spcBef>
            </a:pP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影响力指数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1000" b="1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整体传播力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峰值传播力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75" b="1" spc="-7" baseline="2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</a:t>
            </a:r>
            <a:endParaRPr sz="1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50"/>
              </a:spcBef>
            </a:pP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整体传播力=</a:t>
            </a:r>
            <a:r>
              <a:rPr sz="900" spc="2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篇均传播力=</a:t>
            </a:r>
            <a:r>
              <a:rPr sz="900" spc="1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endParaRPr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40"/>
              </a:spcBef>
            </a:pP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头条传播力=</a:t>
            </a:r>
            <a:r>
              <a:rPr sz="9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峰值传播力=</a:t>
            </a:r>
            <a:r>
              <a:rPr sz="9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+1)+0.2ln(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*10+1)+0.1ln(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最高点赞数*10+1)</a:t>
            </a:r>
            <a:endParaRPr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微信名称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影响力指数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阅读总数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在看总数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头条文章阅读量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单条最大阅读数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单条最大在看数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中华人民共和国应急管理部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1083.02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1039.12W+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20472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306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1026.85W+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916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微言教育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996.84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230.64W+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8257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229.92W+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1438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3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国资小新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978.12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405.86W+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2917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117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321.95W+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246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4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退役军人事务部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975.47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111.24W+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4562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111.24W+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591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5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证监会发布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919.97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90.69W+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1990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84.42W+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480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6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外交部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919.09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210.46W+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8840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140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210.46W+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440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7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海关发布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910.58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323.37W+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3368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179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310.41W+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118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国家税务总局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909.17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209.06W+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4021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208.67W+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210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9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健康中国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904.81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178.84W+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5760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117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177.28W+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722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人力资源和社会保障部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893.96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262.88W+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4313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173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218.55W+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219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11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中国人民银行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889.04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142.55W+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5272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137.28W+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2420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12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国家移民管理局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886.51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209.23W+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3061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123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191.22W+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131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13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国家发展改革委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885.15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143.28W+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4548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132.2W+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1311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14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中国水利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849.32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226.48W+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3477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189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226.48W+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215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15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国家信访局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844.58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45.07W+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2621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45.07W+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55258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240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936625" y="1397000"/>
          <a:ext cx="1033399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63905"/>
                <a:gridCol w="2228215"/>
                <a:gridCol w="1124585"/>
                <a:gridCol w="986155"/>
                <a:gridCol w="987425"/>
                <a:gridCol w="986790"/>
                <a:gridCol w="986155"/>
                <a:gridCol w="1136015"/>
                <a:gridCol w="1134745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</a:t>
                      </a:r>
                      <a:endParaRPr lang="en-US" alt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71755" marB="71755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中华人民共和国应急管理部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71755" marB="7175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zh-CN" sz="1130" b="1" i="0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1083.02</a:t>
                      </a:r>
                      <a:endParaRPr lang="zh-CN" sz="1130" b="1" i="0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9842" marR="9842" marT="9842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zh-CN" sz="1130" b="1" i="0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1039.12W+</a:t>
                      </a:r>
                      <a:endParaRPr lang="zh-CN" sz="1130" b="1" i="0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9842" marR="9842" marT="9842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zh-CN" sz="1130" b="1" i="0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20472</a:t>
                      </a:r>
                      <a:endParaRPr lang="zh-CN" sz="1130" b="1" i="0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9842" marR="9842" marT="9842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zh-CN" sz="1130" b="1" i="0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306</a:t>
                      </a:r>
                      <a:endParaRPr lang="zh-CN" sz="1130" b="1" i="0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9842" marR="9842" marT="9842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zh-CN" sz="1130" b="1" i="0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1026.85W+</a:t>
                      </a:r>
                      <a:endParaRPr lang="zh-CN" sz="1130" b="1" i="0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9842" marR="9842" marT="9842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zh-CN" sz="1130" b="1" i="0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10W+</a:t>
                      </a:r>
                      <a:endParaRPr lang="zh-CN" sz="1130" b="1" i="0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9842" marR="9842" marT="9842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zh-CN" sz="1130" b="1" i="0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916</a:t>
                      </a:r>
                      <a:endParaRPr lang="zh-CN" sz="1130" b="1" i="0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9842" marR="9842" marT="9842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-13335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062355"/>
            <a:ext cx="1086358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19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个部委政务微信存在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24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出现问题数最多的是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中全会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双随机一公开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”。出现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口号等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方面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，如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习近平重要讲话精神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“习总书记”等内容表述不规范。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box 100"/>
          <p:cNvSpPr/>
          <p:nvPr>
            <p:custDataLst>
              <p:tags r:id="rId6"/>
            </p:custDataLst>
          </p:nvPr>
        </p:nvSpPr>
        <p:spPr>
          <a:xfrm rot="21600000">
            <a:off x="698500" y="241935"/>
            <a:ext cx="4834255" cy="4711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1000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sz="320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2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严重表述不规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范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endParaRPr lang="en-US" altLang="en-US" sz="3200" dirty="0"/>
          </a:p>
        </p:txBody>
      </p:sp>
      <p:graphicFrame>
        <p:nvGraphicFramePr>
          <p:cNvPr id="5" name="图表 4"/>
          <p:cNvGraphicFramePr/>
          <p:nvPr/>
        </p:nvGraphicFramePr>
        <p:xfrm>
          <a:off x="720408" y="2482850"/>
          <a:ext cx="5426075" cy="4083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6" name="图表 5"/>
          <p:cNvGraphicFramePr/>
          <p:nvPr/>
        </p:nvGraphicFramePr>
        <p:xfrm>
          <a:off x="6547485" y="2293620"/>
          <a:ext cx="5106670" cy="4083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565150" y="1202055"/>
            <a:ext cx="1104519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47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个部委微信发布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5113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篇文章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阅读数超过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5259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19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个部委微信发布阅读数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10W+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的文章共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85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，其中“ 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中华人民共和国应急管理部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”热门文章数最多（共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32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37.6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网民重点关注公示公告、时事新闻等信息。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146300"/>
          <a:ext cx="6315075" cy="414845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52525"/>
                <a:gridCol w="3150235"/>
                <a:gridCol w="891540"/>
                <a:gridCol w="711200"/>
              </a:tblGrid>
              <a:tr h="330835">
                <a:tc gridSpan="5">
                  <a:txBody>
                    <a:bodyPr/>
                    <a:p>
                      <a:pPr indent="0" algn="ctr" fontAlgn="auto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当月阅读数10w+热门文章top10</a:t>
                      </a:r>
                      <a:endParaRPr lang="zh-CN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111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公众号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3619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在看数↓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在看率%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</a:tr>
              <a:tr h="44831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司法部</a:t>
                      </a:r>
                      <a:endParaRPr 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河南多措并举护航法治化营商环境建设——专访河南省司法厅党委书记、厅长贺振华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3351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5.17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7719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中国人民银行</a:t>
                      </a:r>
                      <a:endParaRPr 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2024年7月22日全国银行间同业拆借中心受权公布贷款市场报价利率（LPR）及调整发布时间公告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2420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2.42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微言教育</a:t>
                      </a:r>
                      <a:endParaRPr 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预约直播，暑期安全大课堂等你来!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1438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1.44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国家发展改革委</a:t>
                      </a:r>
                      <a:endParaRPr 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国家发展改革委财政部印发《关于加力支持大规模设备更新和消费品以旧换新的若干措施》的通知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1311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1.31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微言教育</a:t>
                      </a:r>
                      <a:endParaRPr 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42条暑期安全提示，转给师生家长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1221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1.22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微言教育</a:t>
                      </a:r>
                      <a:endParaRPr 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暑期防溺水提示，转给学生和家长！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1128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1.13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175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中华人民共和国应急管理部</a:t>
                      </a:r>
                      <a:endParaRPr 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预告｜7月25日14:00，“全国青少年防溺水科普特别活动”全民安全公开课开播！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916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0.92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健康中国</a:t>
                      </a:r>
                      <a:endParaRPr 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严厉打击涉医违法犯罪保护医务人员安全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722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0.72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3655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退役军人事务部</a:t>
                      </a:r>
                      <a:endParaRPr 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习近平总书记对退役军人工作作出重要指示激励广大退役军人、退役军人工作者再立新功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591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0.67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中华人民共和国应急管理部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最新通报：16人遇难！原因初步查明！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553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0.55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</a:tbl>
          </a:graphicData>
        </a:graphic>
      </p:graphicFrame>
      <p:graphicFrame>
        <p:nvGraphicFramePr>
          <p:cNvPr id="8" name="图表 7"/>
          <p:cNvGraphicFramePr/>
          <p:nvPr/>
        </p:nvGraphicFramePr>
        <p:xfrm>
          <a:off x="7276148" y="2388235"/>
          <a:ext cx="4269105" cy="35534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a86b4d69-bb2c-4565-8481-f625c5d74932}"/>
  <p:tag name="TABLE_ENDDRAG_ORIGIN_RECT" val="813*28"/>
  <p:tag name="TABLE_ENDDRAG_RECT" val="73*111*813*28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a86b4d69-bb2c-4565-8481-f625c5d74932}"/>
  <p:tag name="TABLE_EMPHASIZE_TYPE" val="horizontal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TABLE_BEAUTIFY" val="smartTable{76534103-ebd8-42f8-9361-6906bf679c9d}"/>
</p:tagLst>
</file>

<file path=ppt/tags/tag7.xml><?xml version="1.0" encoding="utf-8"?>
<p:tagLst xmlns:p="http://schemas.openxmlformats.org/presentationml/2006/main">
  <p:tag name="COMMONDATA" val="eyJoZGlkIjoiNjNkNDg2NTQxNzczMmU2NWY1YTFlMWIwYzIzZTVjMWUifQ=="/>
  <p:tag name="commondata" val="eyJoZGlkIjoiODE3NjZjOTZlYTUxZTZlOTU4MGQxZjIxMWUxNTBjOGY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2274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8" baseType="lpstr">
      <vt:lpstr>Arial</vt:lpstr>
      <vt:lpstr>宋体</vt:lpstr>
      <vt:lpstr>Wingdings</vt:lpstr>
      <vt:lpstr>Arial</vt:lpstr>
      <vt:lpstr>汉仪大隶书简</vt:lpstr>
      <vt:lpstr>汉仪旗黑-85S</vt:lpstr>
      <vt:lpstr>汉仪中隶书简</vt:lpstr>
      <vt:lpstr>微软雅黑</vt:lpstr>
      <vt:lpstr>黑体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陆月</cp:lastModifiedBy>
  <cp:revision>164</cp:revision>
  <dcterms:created xsi:type="dcterms:W3CDTF">2022-01-21T00:47:00Z</dcterms:created>
  <dcterms:modified xsi:type="dcterms:W3CDTF">2024-08-07T03:58:45Z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2022-02-01T16:34:34Z</vt:filetime>
  </property>
  <property fmtid="{D5CDD505-2E9C-101B-9397-08002B2CF9AE}" pid="4" name="ICV">
    <vt:lpwstr>14D5236C7B6445A1B77F7AE899E6FBD7</vt:lpwstr>
  </property>
  <property fmtid="{D5CDD505-2E9C-101B-9397-08002B2CF9AE}" pid="5" name="KSOProductBuildVer">
    <vt:lpwstr>2052-12.1.0.17147</vt:lpwstr>
  </property>
</Properties>
</file>