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[部委微信草稿.xlsx]省级微信!$A$1:$A$5</c:f>
              <c:strCache>
                <c:ptCount val="5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  <c:pt idx="4">
                  <c:v>100-300</c:v>
                </c:pt>
              </c:strCache>
            </c:strRef>
          </c:cat>
          <c:val>
            <c:numRef>
              <c:f>[部委微信草稿.xlsx]省级微信!$B$1:$B$5</c:f>
              <c:numCache>
                <c:formatCode>General</c:formatCode>
                <c:ptCount val="5"/>
                <c:pt idx="0">
                  <c:v>1</c:v>
                </c:pt>
                <c:pt idx="1">
                  <c:v>11</c:v>
                </c:pt>
                <c:pt idx="2">
                  <c:v>14</c:v>
                </c:pt>
                <c:pt idx="3">
                  <c:v>4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6d1873c-b9e3-4b8a-bcf5-6293f37f19d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[部委微信草稿.xlsx]省级微信!$A$38:$A$41</c:f>
              <c:strCache>
                <c:ptCount val="4"/>
                <c:pt idx="0">
                  <c:v>200-500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[部委微信草稿.xlsx]省级微信!$B$38:$B$41</c:f>
              <c:numCache>
                <c:formatCode>General</c:formatCode>
                <c:ptCount val="4"/>
                <c:pt idx="0">
                  <c:v>13</c:v>
                </c:pt>
                <c:pt idx="1">
                  <c:v>12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055555555556"/>
          <c:y val="0.352662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e6ef1cc7-4641-4cca-842d-66fc35d46651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[部委微信草稿.xlsx]省级微信!$A$126:$A$146</c:f>
              <c:strCache>
                <c:ptCount val="21"/>
                <c:pt idx="0">
                  <c:v>河南发布</c:v>
                </c:pt>
                <c:pt idx="1">
                  <c:v>安徽省人民政府网</c:v>
                </c:pt>
                <c:pt idx="2">
                  <c:v>浙江发布</c:v>
                </c:pt>
                <c:pt idx="3">
                  <c:v>贵州省人民政府网</c:v>
                </c:pt>
                <c:pt idx="4">
                  <c:v>黑龙江政务</c:v>
                </c:pt>
                <c:pt idx="5">
                  <c:v>广东省人民政府门户网站</c:v>
                </c:pt>
                <c:pt idx="6">
                  <c:v>吉林省人民政府网</c:v>
                </c:pt>
                <c:pt idx="7">
                  <c:v>陕西发布</c:v>
                </c:pt>
                <c:pt idx="8">
                  <c:v>四川发布</c:v>
                </c:pt>
                <c:pt idx="9">
                  <c:v>天津政务网</c:v>
                </c:pt>
                <c:pt idx="10">
                  <c:v>新疆政府网</c:v>
                </c:pt>
                <c:pt idx="11">
                  <c:v>湖北省人民政府网</c:v>
                </c:pt>
                <c:pt idx="12">
                  <c:v>辽宁发布</c:v>
                </c:pt>
                <c:pt idx="13">
                  <c:v>内蒙古自治区人民政府发布</c:v>
                </c:pt>
                <c:pt idx="14">
                  <c:v>宁夏政府网</c:v>
                </c:pt>
                <c:pt idx="15">
                  <c:v>青海政务</c:v>
                </c:pt>
                <c:pt idx="16">
                  <c:v>山东政府网</c:v>
                </c:pt>
                <c:pt idx="17">
                  <c:v>山西省人民政府</c:v>
                </c:pt>
                <c:pt idx="18">
                  <c:v>云南省人民政府</c:v>
                </c:pt>
                <c:pt idx="19">
                  <c:v>中国福建</c:v>
                </c:pt>
                <c:pt idx="20">
                  <c:v>重庆市政府网</c:v>
                </c:pt>
              </c:strCache>
            </c:strRef>
          </c:cat>
          <c:val>
            <c:numRef>
              <c:f>[部委微信草稿.xlsx]省级微信!$B$126:$B$146</c:f>
              <c:numCache>
                <c:formatCode>General</c:formatCode>
                <c:ptCount val="21"/>
                <c:pt idx="0">
                  <c:v>9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241771"/>
        <c:axId val="623378636"/>
      </c:barChart>
      <c:catAx>
        <c:axId val="3442417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3378636"/>
        <c:crosses val="autoZero"/>
        <c:auto val="1"/>
        <c:lblAlgn val="ctr"/>
        <c:lblOffset val="100"/>
        <c:noMultiLvlLbl val="0"/>
      </c:catAx>
      <c:valAx>
        <c:axId val="6233786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2417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90edf4a-763b-473b-8ea9-58da1c8c41a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>
        <c:manualLayout>
          <c:xMode val="edge"/>
          <c:yMode val="edge"/>
          <c:x val="0.286893545990575"/>
          <c:y val="0.0613717367464346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144067529923445"/>
          <c:y val="0.251680374342521"/>
          <c:w val="0.511948955916473"/>
          <c:h val="0.623481209381181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7994448299792"/>
                      <c:h val="0.086387916743415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705528568123988"/>
                      <c:h val="0.055258795358261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[部委微信草稿.xlsx]省级微信!$A$161:$A$176</c:f>
              <c:strCache>
                <c:ptCount val="16"/>
                <c:pt idx="0">
                  <c:v>总书记</c:v>
                </c:pt>
                <c:pt idx="1">
                  <c:v>习总书记</c:v>
                </c:pt>
                <c:pt idx="2">
                  <c:v>习近平总书记重要讲话指示精神</c:v>
                </c:pt>
                <c:pt idx="3">
                  <c:v>总书记重要讲话精神</c:v>
                </c:pt>
                <c:pt idx="4">
                  <c:v>习近平主席重要讲话精神</c:v>
                </c:pt>
                <c:pt idx="5">
                  <c:v>新疆建设兵团</c:v>
                </c:pt>
                <c:pt idx="6">
                  <c:v>发展改革委员会</c:v>
                </c:pt>
                <c:pt idx="7">
                  <c:v>发展改委</c:v>
                </c:pt>
                <c:pt idx="8">
                  <c:v>巩固拓展脱贫攻坚成果与乡村振兴有效衔接</c:v>
                </c:pt>
                <c:pt idx="9">
                  <c:v>国家粮食和储备局</c:v>
                </c:pt>
                <c:pt idx="10">
                  <c:v>人力资源社会和保障</c:v>
                </c:pt>
                <c:pt idx="11">
                  <c:v>人民政策</c:v>
                </c:pt>
                <c:pt idx="12">
                  <c:v>社会主义价值观</c:v>
                </c:pt>
                <c:pt idx="13">
                  <c:v>深入开展中央八项规定精神学习教育</c:v>
                </c:pt>
                <c:pt idx="14">
                  <c:v>学习贯彻中央八项规定精神学习教育</c:v>
                </c:pt>
                <c:pt idx="15">
                  <c:v>中国共产党二十大</c:v>
                </c:pt>
              </c:strCache>
            </c:strRef>
          </c:cat>
          <c:val>
            <c:numRef>
              <c:f>[部委微信草稿.xlsx]省级微信!$B$161:$B$176</c:f>
              <c:numCache>
                <c:formatCode>General</c:formatCode>
                <c:ptCount val="16"/>
                <c:pt idx="0">
                  <c:v>17</c:v>
                </c:pt>
                <c:pt idx="1">
                  <c:v>8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57262180974478"/>
          <c:y val="0.143973848777715"/>
          <c:w val="0.423897911832947"/>
          <c:h val="0.85176236498010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92aef8d-e34b-4cb5-b9f2-ca8371f75cd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[部委微信草稿.xlsx]Sheet5!$B$15:$B$18</c:f>
              <c:strCache>
                <c:ptCount val="4"/>
                <c:pt idx="0">
                  <c:v>上海发布</c:v>
                </c:pt>
                <c:pt idx="1">
                  <c:v>北京发布</c:v>
                </c:pt>
                <c:pt idx="2">
                  <c:v>浙江发布</c:v>
                </c:pt>
                <c:pt idx="3">
                  <c:v>河北省人民政府</c:v>
                </c:pt>
              </c:strCache>
            </c:strRef>
          </c:cat>
          <c:val>
            <c:numRef>
              <c:f>[部委微信草稿.xlsx]Sheet5!$C$15:$C$18</c:f>
              <c:numCache>
                <c:formatCode>General</c:formatCode>
                <c:ptCount val="4"/>
                <c:pt idx="0">
                  <c:v>81</c:v>
                </c:pt>
                <c:pt idx="1">
                  <c:v>9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648ced7-918c-4f0e-8a4f-129fb8b9df9b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1137.73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958.93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930.90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5702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451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陕西发布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373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312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江苏政务服务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4" name="图表 3"/>
          <p:cNvGraphicFramePr/>
          <p:nvPr/>
        </p:nvGraphicFramePr>
        <p:xfrm>
          <a:off x="6821805" y="13023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" name="图表 10"/>
          <p:cNvGraphicFramePr/>
          <p:nvPr/>
        </p:nvGraphicFramePr>
        <p:xfrm>
          <a:off x="962025" y="385000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1137.73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1554.8W+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23376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451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1106.56W+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540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958.93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606.65W+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583.26W+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930.9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278.05W+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249.91W+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887.25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357.53W+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353.36W+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97852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806.32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201.23W+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198.27W+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794.49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117.96W+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117.15W+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75447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793.76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176.44W+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158.58W+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42160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737.92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110.22W+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98.73W+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69398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732.29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86.03W+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72.76W+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58046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721.26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102.98W+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102.95W+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89184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702.37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82.71W+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79.54W+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57137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702.15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109.78W+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106.12W+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71977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694.53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100.75W+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100.61W+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19863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辽宁发布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680.01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84.14W+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81.48W+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49762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666.53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70.13W+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61.67W+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79956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1137.73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1554.8W+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23376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451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1106.56W+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540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7348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45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河南发布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严重表述错误问题主要集中在政治类表述不规范、口号等，如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“总书记”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习总书记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习近平总书记重要讲话指示精神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新疆建设兵团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2" name="图表 11"/>
          <p:cNvGraphicFramePr/>
          <p:nvPr/>
        </p:nvGraphicFramePr>
        <p:xfrm>
          <a:off x="664210" y="2394585"/>
          <a:ext cx="5432425" cy="4261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0" name="图表 9"/>
          <p:cNvGraphicFramePr/>
          <p:nvPr/>
        </p:nvGraphicFramePr>
        <p:xfrm>
          <a:off x="6096635" y="2188210"/>
          <a:ext cx="5473700" cy="4467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有4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84.3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52675"/>
          <a:ext cx="6315075" cy="43107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朋友圈刷屏的“世纪晚霞”，你捕捉到了吗？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540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0.54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浙江发布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浙江广厦篮球俱乐部摘得浙江首个CBA总冠军　省委省政府致贺电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496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上海乐高乐园完成竣工验收！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449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官宣！上海乐高乐园度假区将于7月5日开园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434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限时福利！5月17日至5月19日，沪145家博物馆、73家美术馆减免费开放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416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《蛮好的人生》，蛮好的上海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382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习近平致信祝贺复旦大学建校120周年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361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北京的绿化带是要“考研”吗？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314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新一轮“乐品上海”餐饮消费券来啦！本周六起报名摇号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292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强风大雨即将来袭，主要集中在明天傍晚到后天早晨，请加强防范！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285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9" name="图表 8"/>
          <p:cNvGraphicFramePr/>
          <p:nvPr/>
        </p:nvGraphicFramePr>
        <p:xfrm>
          <a:off x="7332345" y="2992120"/>
          <a:ext cx="4140200" cy="3032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c337b46a-2cef-4a59-b53d-54f5eedc1234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c337b46a-2cef-4a59-b53d-54f5eedc1234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5e30d546-5311-4d57-86d8-233e7903266d}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2184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Helvetica</vt:lpstr>
      <vt:lpstr>Arial Unicode MS</vt:lpstr>
      <vt:lpstr>Calibri</vt:lpstr>
      <vt:lpstr>Helvetica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268</cp:revision>
  <dcterms:created xsi:type="dcterms:W3CDTF">2022-01-21T00:47:00Z</dcterms:created>
  <dcterms:modified xsi:type="dcterms:W3CDTF">2025-06-05T07:49:28Z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2022-02-05T00:34:34Z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2052-12.1.0.21171</vt:lpwstr>
  </property>
</Properties>
</file>