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[部委微信草稿.xlsx]部委微信!$A$31:$A$35</c:f>
              <c:strCache>
                <c:ptCount val="5"/>
                <c:pt idx="0">
                  <c:v>900以上</c:v>
                </c:pt>
                <c:pt idx="1">
                  <c:v>700-900</c:v>
                </c:pt>
                <c:pt idx="2">
                  <c:v>500-700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[部委微信草稿.xlsx]部委微信!$B$31:$B$35</c:f>
              <c:numCache>
                <c:formatCode>General</c:formatCode>
                <c:ptCount val="5"/>
                <c:pt idx="0">
                  <c:v>8</c:v>
                </c:pt>
                <c:pt idx="1">
                  <c:v>16</c:v>
                </c:pt>
                <c:pt idx="2">
                  <c:v>17</c:v>
                </c:pt>
                <c:pt idx="3">
                  <c:v>5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22913975"/>
        <c:axId val="743732155"/>
      </c:barChart>
      <c:catAx>
        <c:axId val="42291397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3732155"/>
        <c:crosses val="autoZero"/>
        <c:auto val="1"/>
        <c:lblAlgn val="ctr"/>
        <c:lblOffset val="100"/>
        <c:noMultiLvlLbl val="0"/>
      </c:catAx>
      <c:valAx>
        <c:axId val="7437321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2913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36bf6495-6e20-4e9a-92dd-a9eb1f4611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当月部委政务微信发稿量分布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0899927244925174"/>
                  <c:y val="0.12775055411104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783370374689804"/>
                  <c:y val="0.027271379071856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547725357005769"/>
                  <c:y val="0.15077883614654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[部委微信草稿.xlsx]部委微信!$A$8:$A$11</c:f>
              <c:strCache>
                <c:ptCount val="4"/>
                <c:pt idx="0">
                  <c:v>200-300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[部委微信草稿.xlsx]部委微信!$B$8:$B$11</c:f>
              <c:numCache>
                <c:formatCode>General</c:formatCode>
                <c:ptCount val="4"/>
                <c:pt idx="0">
                  <c:v>1</c:v>
                </c:pt>
                <c:pt idx="1">
                  <c:v>13</c:v>
                </c:pt>
                <c:pt idx="2">
                  <c:v>16</c:v>
                </c:pt>
                <c:pt idx="3">
                  <c:v>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[部委微信草稿.xlsx]部委微信!$A$88:$A$95</c:f>
              <c:strCache>
                <c:ptCount val="8"/>
                <c:pt idx="0">
                  <c:v>国家能源局</c:v>
                </c:pt>
                <c:pt idx="1">
                  <c:v>司法部</c:v>
                </c:pt>
                <c:pt idx="2">
                  <c:v>工信微报</c:v>
                </c:pt>
                <c:pt idx="3">
                  <c:v>国防部发布</c:v>
                </c:pt>
                <c:pt idx="4">
                  <c:v>人力资源和社会保障部</c:v>
                </c:pt>
                <c:pt idx="5">
                  <c:v>生态环境部</c:v>
                </c:pt>
                <c:pt idx="6">
                  <c:v>退役军人事务部</c:v>
                </c:pt>
                <c:pt idx="7">
                  <c:v>微言教育</c:v>
                </c:pt>
              </c:strCache>
            </c:strRef>
          </c:cat>
          <c:val>
            <c:numRef>
              <c:f>[部委微信草稿.xlsx]部委微信!$B$88:$B$95</c:f>
              <c:numCache>
                <c:formatCode>General</c:formatCode>
                <c:ptCount val="8"/>
                <c:pt idx="0">
                  <c:v>5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604901129"/>
        <c:axId val="625475268"/>
      </c:barChart>
      <c:catAx>
        <c:axId val="60490112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5475268"/>
        <c:crosses val="autoZero"/>
        <c:auto val="1"/>
        <c:lblAlgn val="ctr"/>
        <c:lblOffset val="100"/>
        <c:noMultiLvlLbl val="0"/>
      </c:catAx>
      <c:valAx>
        <c:axId val="6254752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490112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d6a4fe3-f018-4532-acfa-1baf21242d1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206676017125815"/>
          <c:y val="0.0074925074925074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3622709108447"/>
          <c:y val="0.174200101574403"/>
          <c:w val="0.610720683478021"/>
          <c:h val="0.750296258676147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-0.00984053554046587"/>
                  <c:y val="-0.081703725442816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529849341884211"/>
                  <c:y val="-0.07065565442723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15364475678656"/>
                      <c:h val="0.0556966311156255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.0661849080223975"/>
                  <c:y val="-0.007593894796105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596733501296884"/>
                  <c:y val="0.031994480833962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41910060268892"/>
                      <c:h val="0.0479063165365507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0.0388845631669131"/>
                  <c:y val="0.049192013221392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00984053470496701"/>
                  <c:y val="0.070388793206907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[部委微信草稿.xlsx]部委微信!$A$108:$A$114</c:f>
              <c:strCache>
                <c:ptCount val="7"/>
                <c:pt idx="0">
                  <c:v>全国“两会”</c:v>
                </c:pt>
                <c:pt idx="1">
                  <c:v>不忘初心，牢记使命</c:v>
                </c:pt>
                <c:pt idx="2">
                  <c:v>宁夏自治区</c:v>
                </c:pt>
                <c:pt idx="3">
                  <c:v>“习近平生态文明思想”</c:v>
                </c:pt>
                <c:pt idx="4">
                  <c:v>人力资源与社会保障</c:v>
                </c:pt>
                <c:pt idx="5">
                  <c:v>习近平总书记的讲话</c:v>
                </c:pt>
                <c:pt idx="6">
                  <c:v>总书记</c:v>
                </c:pt>
              </c:strCache>
            </c:strRef>
          </c:cat>
          <c:val>
            <c:numRef>
              <c:f>[部委微信草稿.xlsx]部委微信!$B$108:$B$114</c:f>
              <c:numCache>
                <c:formatCode>General</c:formatCode>
                <c:ptCount val="7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3399476367645"/>
          <c:y val="0.256306077535128"/>
          <c:w val="0.302466583987874"/>
          <c:h val="0.61046216353478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ca71a99-20a4-4d72-8ef3-3daf2ea9d04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</a:t>
            </a:r>
            <a:r>
              <a:rPr lang="en-US" altLang="zh-CN" b="1"/>
              <a:t>10W+</a:t>
            </a:r>
            <a:r>
              <a:rPr altLang="en-US" b="1"/>
              <a:t>热门文章分布情况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133697527314549"/>
          <c:y val="0.247336269356443"/>
          <c:w val="0.595744680851064"/>
          <c:h val="0.588719988634749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[部委微信草稿.xlsx]Sheet2!$E$21:$E$36</c:f>
              <c:strCache>
                <c:ptCount val="16"/>
                <c:pt idx="0">
                  <c:v>中华人民共和国应急管理部</c:v>
                </c:pt>
                <c:pt idx="1">
                  <c:v>国家税务总局</c:v>
                </c:pt>
                <c:pt idx="2">
                  <c:v>微言教育</c:v>
                </c:pt>
                <c:pt idx="3">
                  <c:v>海关发布</c:v>
                </c:pt>
                <c:pt idx="4">
                  <c:v>国资小新</c:v>
                </c:pt>
                <c:pt idx="5">
                  <c:v>工信微报</c:v>
                </c:pt>
                <c:pt idx="6">
                  <c:v>财政部</c:v>
                </c:pt>
                <c:pt idx="7">
                  <c:v>国家移民管理局</c:v>
                </c:pt>
                <c:pt idx="8">
                  <c:v>健康中国</c:v>
                </c:pt>
                <c:pt idx="9">
                  <c:v>国家信访局</c:v>
                </c:pt>
                <c:pt idx="10">
                  <c:v>人力资源和社会保障部</c:v>
                </c:pt>
                <c:pt idx="11">
                  <c:v>生态环境部</c:v>
                </c:pt>
                <c:pt idx="12">
                  <c:v>司法部</c:v>
                </c:pt>
                <c:pt idx="13">
                  <c:v>证监会发布</c:v>
                </c:pt>
                <c:pt idx="14">
                  <c:v>中国人民银行</c:v>
                </c:pt>
                <c:pt idx="15">
                  <c:v>中国水利</c:v>
                </c:pt>
              </c:strCache>
            </c:strRef>
          </c:cat>
          <c:val>
            <c:numRef>
              <c:f>[部委微信草稿.xlsx]Sheet2!$F$21:$F$36</c:f>
              <c:numCache>
                <c:formatCode>General</c:formatCode>
                <c:ptCount val="16"/>
                <c:pt idx="0">
                  <c:v>26</c:v>
                </c:pt>
                <c:pt idx="1">
                  <c:v>15</c:v>
                </c:pt>
                <c:pt idx="2">
                  <c:v>10</c:v>
                </c:pt>
                <c:pt idx="3">
                  <c:v>6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8648648648649"/>
          <c:y val="0.0780615231795408"/>
          <c:w val="0.339850488786659"/>
          <c:h val="0.8894572321682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0db8498-75f7-4cf4-bedc-0bb42051032c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个；有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个部委微信综合影响力指数在900以上。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1091.71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国家税务总局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微言教育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1026.11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988.25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3455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人力资源和社会保障部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218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交通运输部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海关发布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4" name="图表 3"/>
          <p:cNvGraphicFramePr/>
          <p:nvPr/>
        </p:nvGraphicFramePr>
        <p:xfrm>
          <a:off x="6665595" y="1376045"/>
          <a:ext cx="4728210" cy="259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1177290" y="3971925"/>
          <a:ext cx="4239260" cy="254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1091.71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629.8W+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14393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629.8W+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633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1026.11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357.66W+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9825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352.62W+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780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988.25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268.4W+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10012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264.97W+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987.02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414.17W+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5735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411.94W+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982.89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366W+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3548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260.51W+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361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国家信访局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918.27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56.44W+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4640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56.44W+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824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906.79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38.01W+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2088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38.01W+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86908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473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健康中国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904.26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147.1W+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5678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146.8W+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597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外交部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888.39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134.03W+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7693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134.03W+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71515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441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886.39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271.04W+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4565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205.56W+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证监会发布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884.8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85.8W+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1668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72.95W+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869.83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93.16W+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2792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83.76W+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82238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工信微报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859.5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135.23W+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2684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119.46W+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848.23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76.08W+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2020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75.4W+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426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842.98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108.3W+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3248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107.57W+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404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986790"/>
                <a:gridCol w="986155"/>
                <a:gridCol w="1136015"/>
                <a:gridCol w="113474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1091.71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629.8W+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14393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144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629.8W+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633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37210" y="1205230"/>
            <a:ext cx="1116584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，出现问题数最多的是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国家能源局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38.4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两会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宁夏自治区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不忘初心，牢记使命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834255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809308" y="2523173"/>
          <a:ext cx="5809615" cy="3884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6808788" y="2550478"/>
          <a:ext cx="4608195" cy="3750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65150" y="1202055"/>
            <a:ext cx="1104519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3455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3903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77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33.7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240915"/>
          <a:ext cx="6315075" cy="43304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30835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全国学生资助管理中心发布2025年第1号预警！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1713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1.71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大气司司长：蓝天不是等来的，是拼出来的！|新闻发布会答问实录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1196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国家信访局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全国信访局长会议召开安排部署2025年信访工作重点任务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824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0.82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国家税务总局令第57号：《个人所得税综合所得汇算清缴管理办法》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780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0.78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注意！2月1日起调整增值税纳税申报有关事项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708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0.71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2024年综合所得个税汇算3月1日起办理！手机APP操作指南来了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672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0.67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两起追偿145万元！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633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0.63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节后复工复产安全提示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601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健康中国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睡了醒、醒了睡……睡了跟没睡一样怎么办？|科普时间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597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2月21日起个税年度汇算可以预约办理啦！“三步走”教你如何操作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517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0.52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297420" y="2240915"/>
          <a:ext cx="4417060" cy="4469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aa9870ab-0426-484d-a2e7-235c076dc2aa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aa9870ab-0426-484d-a2e7-235c076dc2aa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fb7049f0-94ec-4a5a-97bf-b382a943746b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2211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215</cp:revision>
  <dcterms:created xsi:type="dcterms:W3CDTF">2022-01-21T00:47:00Z</dcterms:created>
  <dcterms:modified xsi:type="dcterms:W3CDTF">2025-03-06T08:00:13Z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2022-02-04T08:34:34Z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2052-12.1.0.20305</vt:lpwstr>
  </property>
</Properties>
</file>