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7.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5&#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5&#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5&#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5&#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5&#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1"/>
            <c:invertIfNegative val="0"/>
            <c:bubble3D val="0"/>
            <c:spPr>
              <a:solidFill>
                <a:srgbClr val="4472C4"/>
              </a:solidFill>
              <a:ln>
                <a:noFill/>
              </a:ln>
              <a:effectLst/>
            </c:spPr>
          </c:dPt>
          <c:dPt>
            <c:idx val="2"/>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[部委微信草稿.xlsx]部委微信!$A$53:$A$56</c:f>
              <c:strCache>
                <c:ptCount val="4"/>
                <c:pt idx="0">
                  <c:v>900以上</c:v>
                </c:pt>
                <c:pt idx="1">
                  <c:v>700-900</c:v>
                </c:pt>
                <c:pt idx="2">
                  <c:v>500-700</c:v>
                </c:pt>
                <c:pt idx="3">
                  <c:v>300-500</c:v>
                </c:pt>
              </c:strCache>
            </c:strRef>
          </c:cat>
          <c:val>
            <c:numRef>
              <c:f>[部委微信草稿.xlsx]部委微信!$B$53:$B$56</c:f>
              <c:numCache>
                <c:formatCode>General</c:formatCode>
                <c:ptCount val="4"/>
                <c:pt idx="0">
                  <c:v>7</c:v>
                </c:pt>
                <c:pt idx="1">
                  <c:v>17</c:v>
                </c:pt>
                <c:pt idx="2">
                  <c:v>17</c:v>
                </c:pt>
                <c:pt idx="3">
                  <c:v>6</c:v>
                </c:pt>
              </c:numCache>
            </c:numRef>
          </c:val>
        </c:ser>
        <c:dLbls>
          <c:showLegendKey val="0"/>
          <c:showVal val="1"/>
          <c:showCatName val="0"/>
          <c:showSerName val="0"/>
          <c:showPercent val="0"/>
          <c:showBubbleSize val="0"/>
        </c:dLbls>
        <c:gapWidth val="182"/>
        <c:overlap val="0"/>
        <c:axId val="422913975"/>
        <c:axId val="743732155"/>
      </c:barChart>
      <c:catAx>
        <c:axId val="422913975"/>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43732155"/>
        <c:crosses val="autoZero"/>
        <c:auto val="1"/>
        <c:lblAlgn val="ctr"/>
        <c:lblOffset val="100"/>
        <c:noMultiLvlLbl val="0"/>
      </c:catAx>
      <c:valAx>
        <c:axId val="743732155"/>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22913975"/>
        <c:crosses val="autoZero"/>
        <c:crossBetween val="between"/>
      </c:valAx>
      <c:spPr>
        <a:noFill/>
        <a:ln>
          <a:noFill/>
        </a:ln>
        <a:effectLst/>
      </c:spPr>
    </c:plotArea>
    <c:plotVisOnly val="1"/>
    <c:dispBlanksAs val="gap"/>
    <c:showDLblsOverMax val="0"/>
    <c:extLst>
      <c:ext uri="{0b15fc19-7d7d-44ad-8c2d-2c3a37ce22c3}">
        <chartProps xmlns="https://web.wps.cn/et/2018/main" chartId="{d8bdc2d0-8cfd-4b0f-b3d8-2e6e7e700cde}"/>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spc="0" baseline="0">
                <a:solidFill>
                  <a:schemeClr val="tx1">
                    <a:lumMod val="65000"/>
                    <a:lumOff val="35000"/>
                  </a:schemeClr>
                </a:solidFill>
                <a:latin typeface="+mn-lt"/>
                <a:ea typeface="+mn-ea"/>
                <a:cs typeface="+mn-cs"/>
              </a:defRPr>
            </a:pPr>
            <a:r>
              <a:rPr b="1"/>
              <a:t>当月部委政务微信发稿量分布</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2"/>
              </a:solidFill>
              <a:ln w="19050">
                <a:solidFill>
                  <a:schemeClr val="lt1"/>
                </a:solidFill>
              </a:ln>
              <a:effectLst/>
            </c:spPr>
          </c:dPt>
          <c:dPt>
            <c:idx val="1"/>
            <c:bubble3D val="0"/>
            <c:spPr>
              <a:solidFill>
                <a:schemeClr val="accent4"/>
              </a:solidFill>
              <a:ln w="19050">
                <a:solidFill>
                  <a:schemeClr val="lt1"/>
                </a:solidFill>
              </a:ln>
              <a:effectLst/>
            </c:spPr>
          </c:dPt>
          <c:dPt>
            <c:idx val="2"/>
            <c:bubble3D val="0"/>
            <c:spPr>
              <a:solidFill>
                <a:schemeClr val="accent6"/>
              </a:solidFill>
              <a:ln w="19050">
                <a:solidFill>
                  <a:schemeClr val="lt1"/>
                </a:solidFill>
              </a:ln>
              <a:effectLst/>
            </c:spPr>
          </c:dPt>
          <c:dPt>
            <c:idx val="3"/>
            <c:bubble3D val="0"/>
            <c:spPr>
              <a:solidFill>
                <a:schemeClr val="accent2">
                  <a:lumMod val="60000"/>
                </a:schemeClr>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[部委微信草稿.xlsx]部委微信!$A$8:$A$11</c:f>
              <c:strCache>
                <c:ptCount val="4"/>
                <c:pt idx="0">
                  <c:v>200-300</c:v>
                </c:pt>
                <c:pt idx="1">
                  <c:v>100-200</c:v>
                </c:pt>
                <c:pt idx="2">
                  <c:v>50-100</c:v>
                </c:pt>
                <c:pt idx="3">
                  <c:v>50以下</c:v>
                </c:pt>
              </c:strCache>
            </c:strRef>
          </c:cat>
          <c:val>
            <c:numRef>
              <c:f>[部委微信草稿.xlsx]部委微信!$B$8:$B$11</c:f>
              <c:numCache>
                <c:formatCode>General</c:formatCode>
                <c:ptCount val="4"/>
                <c:pt idx="0">
                  <c:v>4</c:v>
                </c:pt>
                <c:pt idx="1">
                  <c:v>19</c:v>
                </c:pt>
                <c:pt idx="2">
                  <c:v>17</c:v>
                </c:pt>
                <c:pt idx="3">
                  <c:v>7</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7ee03590-9491-4f1f-bff9-f93057ad0ed4}"/>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部委微信严重表述不规范分布情况（前</a:t>
            </a:r>
            <a:r>
              <a:rPr lang="en-US" altLang="zh-CN" b="1"/>
              <a:t>10</a:t>
            </a:r>
            <a:r>
              <a:rPr altLang="en-US" b="1"/>
              <a:t>）</a:t>
            </a:r>
            <a:endParaRPr altLang="en-US"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0"/>
            <c:invertIfNegative val="0"/>
            <c:bubble3D val="0"/>
            <c:spPr>
              <a:solidFill>
                <a:schemeClr val="accent2"/>
              </a:solidFill>
              <a:ln>
                <a:noFill/>
              </a:ln>
              <a:effectLst/>
            </c:spPr>
          </c:dPt>
          <c:dPt>
            <c:idx val="1"/>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[部委微信草稿.xlsx]部委微信!$A$136:$A$145</c:f>
              <c:strCache>
                <c:ptCount val="10"/>
                <c:pt idx="0">
                  <c:v>国家能源局</c:v>
                </c:pt>
                <c:pt idx="1">
                  <c:v>工信微报</c:v>
                </c:pt>
                <c:pt idx="2">
                  <c:v>司法部</c:v>
                </c:pt>
                <c:pt idx="3">
                  <c:v>外交部</c:v>
                </c:pt>
                <c:pt idx="4">
                  <c:v>微言教育</c:v>
                </c:pt>
                <c:pt idx="5">
                  <c:v>中国水利</c:v>
                </c:pt>
                <c:pt idx="6">
                  <c:v>中华人民共和
国应急管理部</c:v>
                </c:pt>
                <c:pt idx="7">
                  <c:v>锐科技</c:v>
                </c:pt>
                <c:pt idx="8">
                  <c:v>审计署</c:v>
                </c:pt>
                <c:pt idx="9">
                  <c:v>国家民委</c:v>
                </c:pt>
              </c:strCache>
            </c:strRef>
          </c:cat>
          <c:val>
            <c:numRef>
              <c:f>[部委微信草稿.xlsx]部委微信!$B$136:$B$145</c:f>
              <c:numCache>
                <c:formatCode>General</c:formatCode>
                <c:ptCount val="10"/>
                <c:pt idx="0">
                  <c:v>5</c:v>
                </c:pt>
                <c:pt idx="1">
                  <c:v>4</c:v>
                </c:pt>
                <c:pt idx="2">
                  <c:v>4</c:v>
                </c:pt>
                <c:pt idx="3">
                  <c:v>4</c:v>
                </c:pt>
                <c:pt idx="4">
                  <c:v>4</c:v>
                </c:pt>
                <c:pt idx="5">
                  <c:v>4</c:v>
                </c:pt>
                <c:pt idx="6">
                  <c:v>4</c:v>
                </c:pt>
                <c:pt idx="7">
                  <c:v>3</c:v>
                </c:pt>
                <c:pt idx="8">
                  <c:v>3</c:v>
                </c:pt>
                <c:pt idx="9">
                  <c:v>3</c:v>
                </c:pt>
              </c:numCache>
            </c:numRef>
          </c:val>
        </c:ser>
        <c:dLbls>
          <c:showLegendKey val="0"/>
          <c:showVal val="1"/>
          <c:showCatName val="0"/>
          <c:showSerName val="0"/>
          <c:showPercent val="0"/>
          <c:showBubbleSize val="0"/>
        </c:dLbls>
        <c:gapWidth val="182"/>
        <c:overlap val="0"/>
        <c:axId val="604901129"/>
        <c:axId val="625475268"/>
      </c:barChart>
      <c:catAx>
        <c:axId val="604901129"/>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5475268"/>
        <c:crosses val="autoZero"/>
        <c:auto val="1"/>
        <c:lblAlgn val="ctr"/>
        <c:lblOffset val="100"/>
        <c:noMultiLvlLbl val="0"/>
      </c:catAx>
      <c:valAx>
        <c:axId val="625475268"/>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04901129"/>
        <c:crosses val="autoZero"/>
        <c:crossBetween val="between"/>
      </c:valAx>
      <c:spPr>
        <a:noFill/>
        <a:ln>
          <a:noFill/>
        </a:ln>
        <a:effectLst/>
      </c:spPr>
    </c:plotArea>
    <c:plotVisOnly val="1"/>
    <c:dispBlanksAs val="gap"/>
    <c:showDLblsOverMax val="0"/>
    <c:extLst>
      <c:ext uri="{0b15fc19-7d7d-44ad-8c2d-2c3a37ce22c3}">
        <chartProps xmlns="https://web.wps.cn/et/2018/main" chartId="{d1d7edb8-69ba-48ec-acf5-c6b04403758f}"/>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当月严重表述不规范典型错误（前</a:t>
            </a:r>
            <a:r>
              <a:rPr lang="en-US" altLang="zh-CN" b="1"/>
              <a:t>10</a:t>
            </a:r>
            <a:r>
              <a:rPr altLang="en-US" b="1"/>
              <a:t>）</a:t>
            </a:r>
            <a:endParaRPr altLang="en-US" b="1"/>
          </a:p>
        </c:rich>
      </c:tx>
      <c:layout>
        <c:manualLayout>
          <c:xMode val="edge"/>
          <c:yMode val="edge"/>
          <c:x val="0.188239006691577"/>
          <c:y val="0.0188714933511204"/>
        </c:manualLayout>
      </c:layout>
      <c:overlay val="0"/>
      <c:spPr>
        <a:noFill/>
        <a:ln>
          <a:noFill/>
        </a:ln>
        <a:effectLst/>
      </c:spPr>
    </c:title>
    <c:autoTitleDeleted val="0"/>
    <c:plotArea>
      <c:layout>
        <c:manualLayout>
          <c:layoutTarget val="inner"/>
          <c:xMode val="edge"/>
          <c:yMode val="edge"/>
          <c:x val="0.0169534422341723"/>
          <c:y val="0.216818956171597"/>
          <c:w val="0.540661976352642"/>
          <c:h val="0.689454965663257"/>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Lbls>
            <c:dLbl>
              <c:idx val="2"/>
              <c:layout/>
              <c:dLblPos val="inEnd"/>
              <c:showLegendKey val="0"/>
              <c:showVal val="1"/>
              <c:showCatName val="0"/>
              <c:showSerName val="0"/>
              <c:showPercent val="0"/>
              <c:showBubbleSize val="0"/>
              <c:extLst>
                <c:ext xmlns:c15="http://schemas.microsoft.com/office/drawing/2012/chart" uri="{CE6537A1-D6FC-4f65-9D91-7224C49458BB}">
                  <c15:layout>
                    <c:manualLayout>
                      <c:w val="0.0515364475678656"/>
                      <c:h val="0.0556966311156255"/>
                    </c:manualLayout>
                  </c15:layout>
                </c:ext>
              </c:extLst>
            </c:dLbl>
            <c:dLbl>
              <c:idx val="4"/>
              <c:layout/>
              <c:dLblPos val="inEnd"/>
              <c:showLegendKey val="0"/>
              <c:showVal val="1"/>
              <c:showCatName val="0"/>
              <c:showSerName val="0"/>
              <c:showPercent val="0"/>
              <c:showBubbleSize val="0"/>
              <c:extLst>
                <c:ext xmlns:c15="http://schemas.microsoft.com/office/drawing/2012/chart" uri="{CE6537A1-D6FC-4f65-9D91-7224C49458BB}">
                  <c15:layout>
                    <c:manualLayout>
                      <c:w val="0.0341910060268892"/>
                      <c:h val="0.0479063165365507"/>
                    </c:manualLayout>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[部委微信草稿.xlsx]部委微信!$A$208:$A$217</c:f>
              <c:strCache>
                <c:ptCount val="10"/>
                <c:pt idx="0">
                  <c:v>新中国</c:v>
                </c:pt>
                <c:pt idx="1">
                  <c:v>庆祝</c:v>
                </c:pt>
                <c:pt idx="2">
                  <c:v>习近平主席重要讲话精神</c:v>
                </c:pt>
                <c:pt idx="3">
                  <c:v>总书记</c:v>
                </c:pt>
                <c:pt idx="4">
                  <c:v>不忘初心，牢记使命</c:v>
                </c:pt>
                <c:pt idx="5">
                  <c:v>习主席</c:v>
                </c:pt>
                <c:pt idx="6">
                  <c:v>担当使命</c:v>
                </c:pt>
                <c:pt idx="7">
                  <c:v>中国特设</c:v>
                </c:pt>
                <c:pt idx="8">
                  <c:v>人员群众</c:v>
                </c:pt>
                <c:pt idx="9">
                  <c:v>新疆建设兵团</c:v>
                </c:pt>
              </c:strCache>
            </c:strRef>
          </c:cat>
          <c:val>
            <c:numRef>
              <c:f>[部委微信草稿.xlsx]部委微信!$B$208:$B$217</c:f>
              <c:numCache>
                <c:formatCode>General</c:formatCode>
                <c:ptCount val="10"/>
                <c:pt idx="0">
                  <c:v>40</c:v>
                </c:pt>
                <c:pt idx="1">
                  <c:v>12</c:v>
                </c:pt>
                <c:pt idx="2">
                  <c:v>5</c:v>
                </c:pt>
                <c:pt idx="3">
                  <c:v>5</c:v>
                </c:pt>
                <c:pt idx="4">
                  <c:v>3</c:v>
                </c:pt>
                <c:pt idx="5">
                  <c:v>2</c:v>
                </c:pt>
                <c:pt idx="6">
                  <c:v>1</c:v>
                </c:pt>
                <c:pt idx="7">
                  <c:v>1</c:v>
                </c:pt>
                <c:pt idx="8">
                  <c:v>1</c:v>
                </c:pt>
                <c:pt idx="9">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28127277143551"/>
          <c:y val="0.19343348304166"/>
          <c:w val="0.367743502550401"/>
          <c:h val="0.741365959423881"/>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6ca71a99-20a4-4d72-8ef3-3daf2ea9d043}"/>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a:t>
            </a:r>
            <a:r>
              <a:rPr lang="en-US" altLang="zh-CN" b="1"/>
              <a:t>10W+</a:t>
            </a:r>
            <a:r>
              <a:rPr altLang="en-US" b="1"/>
              <a:t>热门文章分布情况</a:t>
            </a:r>
            <a:endParaRPr altLang="en-US" b="1"/>
          </a:p>
        </c:rich>
      </c:tx>
      <c:layout/>
      <c:overlay val="0"/>
      <c:spPr>
        <a:noFill/>
        <a:ln>
          <a:noFill/>
        </a:ln>
        <a:effectLst/>
      </c:spPr>
    </c:title>
    <c:autoTitleDeleted val="0"/>
    <c:plotArea>
      <c:layout>
        <c:manualLayout>
          <c:layoutTarget val="inner"/>
          <c:xMode val="edge"/>
          <c:yMode val="edge"/>
          <c:x val="0.031627372052904"/>
          <c:y val="0.253681023806247"/>
          <c:w val="0.575330649798735"/>
          <c:h val="0.550708683087932"/>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Lbls>
            <c:numFmt formatCode="General" sourceLinked="1"/>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[部委微信草稿.xlsx]Sheet2!$E$21:$E$32</c:f>
              <c:strCache>
                <c:ptCount val="12"/>
                <c:pt idx="0">
                  <c:v>微言教育</c:v>
                </c:pt>
                <c:pt idx="1">
                  <c:v>司法部</c:v>
                </c:pt>
                <c:pt idx="2">
                  <c:v>中华人民共和国应急管理部</c:v>
                </c:pt>
                <c:pt idx="3">
                  <c:v>工信微报</c:v>
                </c:pt>
                <c:pt idx="4">
                  <c:v>中国人民银行</c:v>
                </c:pt>
                <c:pt idx="5">
                  <c:v>国家税务总局</c:v>
                </c:pt>
                <c:pt idx="6">
                  <c:v>国家移民管理局</c:v>
                </c:pt>
                <c:pt idx="7">
                  <c:v>中国气象局</c:v>
                </c:pt>
                <c:pt idx="8">
                  <c:v>退役军人事务部</c:v>
                </c:pt>
                <c:pt idx="9">
                  <c:v>国家能源局</c:v>
                </c:pt>
                <c:pt idx="10">
                  <c:v>国资小新</c:v>
                </c:pt>
                <c:pt idx="11">
                  <c:v>证监会发布</c:v>
                </c:pt>
              </c:strCache>
            </c:strRef>
          </c:cat>
          <c:val>
            <c:numRef>
              <c:f>[部委微信草稿.xlsx]Sheet2!$F$21:$F$32</c:f>
              <c:numCache>
                <c:formatCode>General</c:formatCode>
                <c:ptCount val="12"/>
                <c:pt idx="0">
                  <c:v>13</c:v>
                </c:pt>
                <c:pt idx="1">
                  <c:v>8</c:v>
                </c:pt>
                <c:pt idx="2">
                  <c:v>5</c:v>
                </c:pt>
                <c:pt idx="3">
                  <c:v>4</c:v>
                </c:pt>
                <c:pt idx="4">
                  <c:v>4</c:v>
                </c:pt>
                <c:pt idx="5">
                  <c:v>3</c:v>
                </c:pt>
                <c:pt idx="6">
                  <c:v>3</c:v>
                </c:pt>
                <c:pt idx="7">
                  <c:v>3</c:v>
                </c:pt>
                <c:pt idx="8">
                  <c:v>2</c:v>
                </c:pt>
                <c:pt idx="9">
                  <c:v>1</c:v>
                </c:pt>
                <c:pt idx="10">
                  <c:v>1</c:v>
                </c:pt>
                <c:pt idx="11">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48648648648649"/>
          <c:y val="0.135642982971227"/>
          <c:w val="0.339850488786659"/>
          <c:h val="0.83191426893717"/>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00db8498-75f7-4cf4-bedc-0bb42051032c}"/>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2025</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9</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-2025</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9</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的部委微信公众号共</a:t>
            </a:r>
            <a:r>
              <a:rPr lang="en-US" sz="1600" spc="35" dirty="0">
                <a:latin typeface="微软雅黑" panose="020B0503020204020204" charset="-122"/>
                <a:ea typeface="微软雅黑" panose="020B0503020204020204" charset="-122"/>
                <a:cs typeface="微软雅黑" panose="020B0503020204020204" charset="-122"/>
              </a:rPr>
              <a:t>47</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根据监测数据统计结果</a:t>
            </a:r>
            <a:r>
              <a:rPr lang="zh-CN" sz="1600" spc="35" dirty="0">
                <a:latin typeface="微软雅黑" panose="020B0503020204020204" charset="-122"/>
                <a:ea typeface="微软雅黑" panose="020B0503020204020204" charset="-122"/>
                <a:cs typeface="微软雅黑" panose="020B0503020204020204" charset="-122"/>
              </a:rPr>
              <a:t>显示</a:t>
            </a:r>
            <a:r>
              <a:rPr sz="1600" spc="35" dirty="0">
                <a:latin typeface="微软雅黑" panose="020B0503020204020204" charset="-122"/>
                <a:ea typeface="微软雅黑" panose="020B0503020204020204" charset="-122"/>
                <a:cs typeface="微软雅黑" panose="020B0503020204020204" charset="-122"/>
              </a:rPr>
              <a:t>，综合影响力指数得分在</a:t>
            </a:r>
            <a:r>
              <a:rPr lang="en-US" sz="1600" spc="35" dirty="0">
                <a:latin typeface="微软雅黑" panose="020B0503020204020204" charset="-122"/>
                <a:ea typeface="微软雅黑" panose="020B0503020204020204" charset="-122"/>
                <a:cs typeface="微软雅黑" panose="020B0503020204020204" charset="-122"/>
              </a:rPr>
              <a:t>500</a:t>
            </a:r>
            <a:r>
              <a:rPr sz="1600" spc="35" dirty="0">
                <a:latin typeface="微软雅黑" panose="020B0503020204020204" charset="-122"/>
                <a:ea typeface="微软雅黑" panose="020B0503020204020204" charset="-122"/>
                <a:cs typeface="微软雅黑" panose="020B0503020204020204" charset="-122"/>
              </a:rPr>
              <a:t>至</a:t>
            </a:r>
            <a:r>
              <a:rPr lang="en-US" sz="1600" spc="35" dirty="0">
                <a:latin typeface="微软雅黑" panose="020B0503020204020204" charset="-122"/>
                <a:ea typeface="微软雅黑" panose="020B0503020204020204" charset="-122"/>
                <a:cs typeface="微软雅黑" panose="020B0503020204020204" charset="-122"/>
              </a:rPr>
              <a:t>9</a:t>
            </a:r>
            <a:r>
              <a:rPr sz="1600" spc="35" dirty="0">
                <a:latin typeface="微软雅黑" panose="020B0503020204020204" charset="-122"/>
                <a:ea typeface="微软雅黑" panose="020B0503020204020204" charset="-122"/>
                <a:cs typeface="微软雅黑" panose="020B0503020204020204" charset="-122"/>
              </a:rPr>
              <a:t>00之间的公众号数量较多，共</a:t>
            </a:r>
            <a:r>
              <a:rPr lang="en-US" sz="1600" spc="35" dirty="0">
                <a:latin typeface="微软雅黑" panose="020B0503020204020204" charset="-122"/>
                <a:ea typeface="微软雅黑" panose="020B0503020204020204" charset="-122"/>
                <a:cs typeface="微软雅黑" panose="020B0503020204020204" charset="-122"/>
              </a:rPr>
              <a:t>34</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有</a:t>
            </a:r>
            <a:r>
              <a:rPr lang="en-US" sz="1600" spc="35" dirty="0">
                <a:latin typeface="微软雅黑" panose="020B0503020204020204" charset="-122"/>
                <a:ea typeface="微软雅黑" panose="020B0503020204020204" charset="-122"/>
                <a:cs typeface="微软雅黑" panose="020B0503020204020204" charset="-122"/>
              </a:rPr>
              <a:t>7</a:t>
            </a:r>
            <a:r>
              <a:rPr sz="1600" spc="35" dirty="0">
                <a:latin typeface="微软雅黑" panose="020B0503020204020204" charset="-122"/>
                <a:ea typeface="微软雅黑" panose="020B0503020204020204" charset="-122"/>
                <a:cs typeface="微软雅黑" panose="020B0503020204020204" charset="-122"/>
              </a:rPr>
              <a:t>个部委微信综合影响力指数在900以上。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altLang="zh-CN" sz="1600" dirty="0">
                <a:latin typeface="微软雅黑" panose="020B0503020204020204" charset="-122"/>
                <a:ea typeface="微软雅黑" panose="020B0503020204020204" charset="-122"/>
                <a:cs typeface="微软雅黑" panose="020B0503020204020204" charset="-122"/>
              </a:rPr>
              <a:t>1008.63</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微言教育</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退役军人事务部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altLang="zh-CN" sz="1600" spc="5" dirty="0">
                <a:latin typeface="微软雅黑" panose="020B0503020204020204" charset="-122"/>
                <a:ea typeface="微软雅黑" panose="020B0503020204020204" charset="-122"/>
                <a:cs typeface="微软雅黑" panose="020B0503020204020204" charset="-122"/>
              </a:rPr>
              <a:t>986.41</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981.66</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5</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9</a:t>
            </a:r>
            <a:r>
              <a:rPr sz="1600" spc="35" dirty="0">
                <a:latin typeface="微软雅黑" panose="020B0503020204020204" charset="-122"/>
                <a:ea typeface="微软雅黑" panose="020B0503020204020204" charset="-122"/>
                <a:cs typeface="微软雅黑" panose="020B0503020204020204" charset="-122"/>
                <a:sym typeface="+mn-ea"/>
              </a:rPr>
              <a:t>月，部委微信发稿总量达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4886</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10</a:t>
            </a:r>
            <a:r>
              <a:rPr lang="en-US" sz="1600" spc="35" dirty="0">
                <a:latin typeface="微软雅黑" panose="020B0503020204020204" charset="-122"/>
                <a:ea typeface="微软雅黑" panose="020B0503020204020204" charset="-122"/>
                <a:cs typeface="微软雅黑" panose="020B0503020204020204" charset="-122"/>
                <a:sym typeface="+mn-ea"/>
              </a:rPr>
              <a:t>4</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人力资源和社会保障部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altLang="zh-CN" sz="1600" spc="35" dirty="0">
                <a:latin typeface="微软雅黑" panose="020B0503020204020204" charset="-122"/>
                <a:ea typeface="微软雅黑" panose="020B0503020204020204" charset="-122"/>
                <a:cs typeface="微软雅黑" panose="020B0503020204020204" charset="-122"/>
                <a:sym typeface="+mn-ea"/>
              </a:rPr>
              <a:t>283</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司法部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自然资源部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268</a:t>
            </a:r>
            <a:r>
              <a:rPr sz="1600" spc="35" dirty="0">
                <a:latin typeface="微软雅黑" panose="020B0503020204020204" charset="-122"/>
                <a:ea typeface="微软雅黑" panose="020B0503020204020204" charset="-122"/>
                <a:cs typeface="微软雅黑" panose="020B0503020204020204" charset="-122"/>
                <a:sym typeface="+mn-ea"/>
              </a:rPr>
              <a:t>篇、</a:t>
            </a:r>
            <a:r>
              <a:rPr lang="en-US" altLang="zh-CN" sz="1600" spc="35" dirty="0">
                <a:latin typeface="微软雅黑" panose="020B0503020204020204" charset="-122"/>
                <a:ea typeface="微软雅黑" panose="020B0503020204020204" charset="-122"/>
                <a:cs typeface="微软雅黑" panose="020B0503020204020204" charset="-122"/>
                <a:sym typeface="+mn-ea"/>
              </a:rPr>
              <a:t>239</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2</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个部委微信月发稿量在</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6" name="图表 5"/>
          <p:cNvGraphicFramePr/>
          <p:nvPr/>
        </p:nvGraphicFramePr>
        <p:xfrm>
          <a:off x="6665595" y="1376045"/>
          <a:ext cx="4728210" cy="25958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1" name="图表 10"/>
          <p:cNvGraphicFramePr/>
          <p:nvPr/>
        </p:nvGraphicFramePr>
        <p:xfrm>
          <a:off x="962025" y="4165283"/>
          <a:ext cx="4239260" cy="237299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中华人民共和国应急管理部</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1008.63</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481.93W+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10577</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188</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481.93W+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556</a:t>
                      </a:r>
                      <a:endParaRPr lang="en-US" sz="900">
                        <a:ln>
                          <a:noFill/>
                        </a:ln>
                        <a:solidFill>
                          <a:srgbClr val="004A7E"/>
                        </a:solidFill>
                      </a:endParaRPr>
                    </a:p>
                  </a:txBody>
                  <a:tcPr marL="12700" marR="12700" marT="12700" vert="horz" anchor="ctr" anchorCtr="0"/>
                </a:tc>
              </a:tr>
              <a:tr h="292100">
                <a:tc>
                  <a:txBody>
                    <a:bodyPr/>
                    <a:p>
                      <a:pPr algn="ctr">
                        <a:buClrTx/>
                        <a:buSzTx/>
                        <a:buFontTx/>
                      </a:pPr>
                      <a:r>
                        <a:rPr lang="zh-CN" sz="1130" b="1" i="0">
                          <a:solidFill>
                            <a:srgbClr val="004A7E"/>
                          </a:solidFill>
                        </a:rPr>
                        <a:t>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微言教育</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986.41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326.64W+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14855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326.64W+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2707</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退役军人事务部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981.66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109.94W+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16316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101.92W+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1409</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国资小新</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971.53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397.13W+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3930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269.84W+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232</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国家税务总局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954.42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247.34W+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7466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234.8W+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597</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工信微报</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917.93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225.79W+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6243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222.45W+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708</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司法部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909.94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254.58W+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14194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218.14W+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3350</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海关发布</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898.49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232.5W+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5279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226.2W+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90248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527</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中国人民银行</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886.5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125.53W+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4600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124.84W+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575</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国家移民管理局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876.18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139.84W+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5059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139.42W+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610</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外交部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844.84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95.71W+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9062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95.71W+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66476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877</a:t>
                      </a:r>
                      <a:endParaRPr lang="zh-CN" sz="1130" b="1" i="0">
                        <a:solidFill>
                          <a:srgbClr val="004A7E"/>
                        </a:solidFill>
                      </a:endParaRPr>
                    </a:p>
                  </a:txBody>
                  <a:tcPr marL="9842" marR="9842" marT="9842" marB="0" anchor="ctr" anchorCtr="0"/>
                </a:tc>
              </a:tr>
              <a:tr h="292735">
                <a:tc>
                  <a:txBody>
                    <a:bodyPr/>
                    <a:p>
                      <a:pPr algn="ctr">
                        <a:buClrTx/>
                        <a:buSzTx/>
                        <a:buFontTx/>
                      </a:pPr>
                      <a:r>
                        <a:rPr lang="zh-CN" sz="1130" b="1" i="0">
                          <a:solidFill>
                            <a:srgbClr val="004A7E"/>
                          </a:solidFill>
                        </a:rPr>
                        <a:t>12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国家发展改革委</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830.61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136.16W+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4955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132.96W+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50023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194</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健康中国</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827.22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102.77W+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4601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102.77W+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39566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205</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人力资源和社会保障部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822.77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222.53W+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5356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283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200.48W+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55178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174</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国家信访局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818.68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30.4W+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2424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30.4W+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41890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428</a:t>
                      </a:r>
                      <a:endParaRPr lang="zh-CN" sz="1130" b="1" i="0">
                        <a:solidFill>
                          <a:srgbClr val="004A7E"/>
                        </a:solidFill>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936625" y="139700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986155"/>
                <a:gridCol w="987425"/>
                <a:gridCol w="986790"/>
                <a:gridCol w="1034415"/>
                <a:gridCol w="1087755"/>
                <a:gridCol w="113474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14605" marB="1460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sz="1130" b="1">
                          <a:ln>
                            <a:noFill/>
                          </a:ln>
                          <a:solidFill>
                            <a:srgbClr val="FFFFFF"/>
                          </a:solidFill>
                        </a:rPr>
                        <a:t>中华人民共和国应急管理部</a:t>
                      </a:r>
                      <a:endParaRPr 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ln>
                            <a:noFill/>
                          </a:ln>
                          <a:solidFill>
                            <a:srgbClr val="FFFFFF"/>
                          </a:solidFill>
                        </a:rPr>
                        <a:t>1008.63</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481.93W+</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10577</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188</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481.93W+</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10W+</a:t>
                      </a:r>
                      <a:endParaRPr lang="en-US"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556</a:t>
                      </a:r>
                      <a:endParaRPr lang="en-US" altLang="zh-CN" sz="1130" b="1">
                        <a:ln>
                          <a:noFill/>
                        </a:ln>
                        <a:solidFill>
                          <a:srgbClr val="FFFFFF"/>
                        </a:solidFill>
                      </a:endParaRPr>
                    </a:p>
                  </a:txBody>
                  <a:tcPr marL="12700" marR="12700" marT="14605" marB="14605"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537210" y="1205230"/>
            <a:ext cx="11165840" cy="1120140"/>
          </a:xfrm>
          <a:prstGeom prst="rect">
            <a:avLst/>
          </a:prstGeom>
        </p:spPr>
        <p:txBody>
          <a:bodyPr vert="horz" wrap="square" lIns="0" tIns="12700" rIns="0" bIns="0" rtlCol="0">
            <a:spAutoFit/>
          </a:bodyPr>
          <a:p>
            <a:pPr indent="406400" algn="just" rtl="0" fontAlgn="auto" hangingPunct="0">
              <a:lnSpc>
                <a:spcPct val="150000"/>
              </a:lnSpc>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36</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84</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问题</a:t>
            </a:r>
            <a:r>
              <a:rPr lang="zh-CN" sz="1600" dirty="0">
                <a:latin typeface="微软雅黑" panose="020B0503020204020204" charset="-122"/>
                <a:ea typeface="微软雅黑" panose="020B0503020204020204" charset="-122"/>
                <a:cs typeface="微软雅黑" panose="020B0503020204020204" charset="-122"/>
                <a:sym typeface="+mn-ea"/>
              </a:rPr>
              <a:t>，出现问题数最多的是</a:t>
            </a:r>
            <a:r>
              <a:rPr sz="1600" dirty="0">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国家能源局</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（共</a:t>
            </a:r>
            <a:r>
              <a:rPr lang="en-US" altLang="zh-CN" sz="1600" dirty="0">
                <a:latin typeface="微软雅黑" panose="020B0503020204020204" charset="-122"/>
                <a:ea typeface="微软雅黑" panose="020B0503020204020204" charset="-122"/>
                <a:cs typeface="微软雅黑" panose="020B0503020204020204" charset="-122"/>
                <a:sym typeface="+mn-ea"/>
              </a:rPr>
              <a:t>5</a:t>
            </a:r>
            <a:r>
              <a:rPr lang="zh-CN" altLang="en-US" sz="1600" dirty="0">
                <a:latin typeface="微软雅黑" panose="020B0503020204020204" charset="-122"/>
                <a:ea typeface="微软雅黑" panose="020B0503020204020204" charset="-122"/>
                <a:cs typeface="微软雅黑" panose="020B0503020204020204" charset="-122"/>
                <a:sym typeface="+mn-ea"/>
              </a:rPr>
              <a:t>处，占比</a:t>
            </a:r>
            <a:r>
              <a:rPr lang="en-US" altLang="zh-CN" sz="1600" dirty="0">
                <a:latin typeface="微软雅黑" panose="020B0503020204020204" charset="-122"/>
                <a:ea typeface="微软雅黑" panose="020B0503020204020204" charset="-122"/>
                <a:cs typeface="微软雅黑" panose="020B0503020204020204" charset="-122"/>
                <a:sym typeface="+mn-ea"/>
              </a:rPr>
              <a:t>5.9%</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。出现</a:t>
            </a:r>
            <a:r>
              <a:rPr lang="zh-CN" sz="1600" dirty="0">
                <a:latin typeface="微软雅黑" panose="020B0503020204020204" charset="-122"/>
                <a:ea typeface="微软雅黑" panose="020B0503020204020204" charset="-122"/>
                <a:cs typeface="微软雅黑" panose="020B0503020204020204" charset="-122"/>
                <a:sym typeface="+mn-ea"/>
              </a:rPr>
              <a:t>的</a:t>
            </a:r>
            <a:r>
              <a:rPr sz="1600" dirty="0">
                <a:latin typeface="微软雅黑" panose="020B0503020204020204" charset="-122"/>
                <a:ea typeface="微软雅黑" panose="020B0503020204020204" charset="-122"/>
                <a:cs typeface="微软雅黑" panose="020B0503020204020204" charset="-122"/>
                <a:sym typeface="+mn-ea"/>
              </a:rPr>
              <a:t>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口号等</a:t>
            </a:r>
            <a:r>
              <a:rPr lang="zh-CN" sz="1600" dirty="0">
                <a:latin typeface="微软雅黑" panose="020B0503020204020204" charset="-122"/>
                <a:ea typeface="微软雅黑" panose="020B0503020204020204" charset="-122"/>
                <a:cs typeface="微软雅黑" panose="020B0503020204020204" charset="-122"/>
                <a:sym typeface="+mn-ea"/>
              </a:rPr>
              <a:t>方面</a:t>
            </a:r>
            <a:r>
              <a:rPr sz="1600" dirty="0">
                <a:latin typeface="微软雅黑" panose="020B0503020204020204" charset="-122"/>
                <a:ea typeface="微软雅黑" panose="020B0503020204020204" charset="-122"/>
                <a:cs typeface="微软雅黑" panose="020B0503020204020204" charset="-122"/>
                <a:sym typeface="+mn-ea"/>
              </a:rPr>
              <a:t>，如“</a:t>
            </a:r>
            <a:r>
              <a:rPr lang="zh-CN" sz="1600" dirty="0">
                <a:latin typeface="微软雅黑" panose="020B0503020204020204" charset="-122"/>
                <a:ea typeface="微软雅黑" panose="020B0503020204020204" charset="-122"/>
                <a:cs typeface="微软雅黑" panose="020B0503020204020204" charset="-122"/>
                <a:sym typeface="+mn-ea"/>
              </a:rPr>
              <a:t>新中国</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庆祝</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习近平主席重要讲话精神</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担当使命</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sp>
        <p:nvSpPr>
          <p:cNvPr id="2" name="textbox 100"/>
          <p:cNvSpPr/>
          <p:nvPr>
            <p:custDataLst>
              <p:tags r:id="rId6"/>
            </p:custDataLst>
          </p:nvPr>
        </p:nvSpPr>
        <p:spPr>
          <a:xfrm rot="21600000">
            <a:off x="698500" y="241935"/>
            <a:ext cx="4834255" cy="471170"/>
          </a:xfrm>
          <a:prstGeom prst="rect">
            <a:avLst/>
          </a:prstGeom>
        </p:spPr>
        <p:txBody>
          <a:bodyPr vert="horz" wrap="square" lIns="0" tIns="0" rIns="0" bIns="0"/>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graphicFrame>
        <p:nvGraphicFramePr>
          <p:cNvPr id="15" name="图表 14"/>
          <p:cNvGraphicFramePr/>
          <p:nvPr/>
        </p:nvGraphicFramePr>
        <p:xfrm>
          <a:off x="537210" y="2549525"/>
          <a:ext cx="5425440" cy="40563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7" name="图表 16"/>
          <p:cNvGraphicFramePr/>
          <p:nvPr/>
        </p:nvGraphicFramePr>
        <p:xfrm>
          <a:off x="6474460" y="2564448"/>
          <a:ext cx="5228590" cy="410019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565150" y="1043305"/>
            <a:ext cx="1104519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dirty="0">
                <a:latin typeface="微软雅黑" panose="020B0503020204020204" charset="-122"/>
                <a:ea typeface="微软雅黑" panose="020B0503020204020204" charset="-122"/>
                <a:cs typeface="微软雅黑" panose="020B0503020204020204" charset="-122"/>
              </a:rPr>
              <a:t>47</a:t>
            </a:r>
            <a:r>
              <a:rPr sz="1600" dirty="0">
                <a:latin typeface="微软雅黑" panose="020B0503020204020204" charset="-122"/>
                <a:ea typeface="微软雅黑" panose="020B0503020204020204" charset="-122"/>
                <a:cs typeface="微软雅黑" panose="020B0503020204020204" charset="-122"/>
              </a:rPr>
              <a:t>个部委微信发</a:t>
            </a:r>
            <a:r>
              <a:rPr lang="en-US" sz="1600" dirty="0">
                <a:latin typeface="微软雅黑" panose="020B0503020204020204" charset="-122"/>
                <a:ea typeface="微软雅黑" panose="020B0503020204020204" charset="-122"/>
                <a:cs typeface="微软雅黑" panose="020B0503020204020204" charset="-122"/>
              </a:rPr>
              <a:t>4886</a:t>
            </a:r>
            <a:r>
              <a:rPr sz="1600" dirty="0">
                <a:latin typeface="微软雅黑" panose="020B0503020204020204" charset="-122"/>
                <a:ea typeface="微软雅黑" panose="020B0503020204020204" charset="-122"/>
                <a:cs typeface="微软雅黑" panose="020B0503020204020204" charset="-122"/>
              </a:rPr>
              <a:t>篇文章</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阅读数超过</a:t>
            </a:r>
            <a:r>
              <a:rPr lang="en-US" sz="1600" dirty="0">
                <a:latin typeface="微软雅黑" panose="020B0503020204020204" charset="-122"/>
                <a:ea typeface="微软雅黑" panose="020B0503020204020204" charset="-122"/>
                <a:cs typeface="微软雅黑" panose="020B0503020204020204" charset="-122"/>
              </a:rPr>
              <a:t>3983</a:t>
            </a:r>
            <a:r>
              <a:rPr sz="1600" dirty="0">
                <a:latin typeface="微软雅黑" panose="020B0503020204020204" charset="-122"/>
                <a:ea typeface="微软雅黑" panose="020B0503020204020204" charset="-122"/>
                <a:cs typeface="微软雅黑" panose="020B0503020204020204" charset="-122"/>
              </a:rPr>
              <a:t>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12</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48</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 </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微言教育</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 </a:t>
            </a:r>
            <a:r>
              <a:rPr sz="1600" dirty="0">
                <a:latin typeface="微软雅黑" panose="020B0503020204020204" charset="-122"/>
                <a:ea typeface="微软雅黑" panose="020B0503020204020204" charset="-122"/>
                <a:cs typeface="微软雅黑" panose="020B0503020204020204" charset="-122"/>
              </a:rPr>
              <a:t>”热门文章数最多（</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13</a:t>
            </a:r>
            <a:r>
              <a:rPr sz="1600" dirty="0">
                <a:latin typeface="微软雅黑" panose="020B0503020204020204" charset="-122"/>
                <a:ea typeface="微软雅黑" panose="020B0503020204020204" charset="-122"/>
                <a:cs typeface="微软雅黑" panose="020B0503020204020204" charset="-122"/>
              </a:rPr>
              <a:t>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27</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网民重点关注公示公告、时事新闻等信息。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240915"/>
          <a:ext cx="6315075" cy="4330435"/>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330835">
                <a:tc gridSpan="5">
                  <a:txBody>
                    <a:bodyPr/>
                    <a:p>
                      <a:pPr indent="0" algn="ctr" fontAlgn="auto">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636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algn="ctr">
                        <a:buClrTx/>
                        <a:buSzTx/>
                        <a:buFontTx/>
                        <a:buNone/>
                      </a:pPr>
                      <a:r>
                        <a:rPr lang="zh-CN" sz="1100" b="1">
                          <a:solidFill>
                            <a:schemeClr val="tx1"/>
                          </a:solidFill>
                          <a:latin typeface="微软雅黑" panose="020B0503020204020204" charset="-122"/>
                          <a:ea typeface="微软雅黑" panose="020B0503020204020204" charset="-122"/>
                        </a:rPr>
                        <a:t>文章标题</a:t>
                      </a:r>
                      <a:endParaRPr lang="zh-CN" sz="1100" b="1">
                        <a:solidFill>
                          <a:schemeClr val="tx1"/>
                        </a:solidFill>
                        <a:latin typeface="微软雅黑" panose="020B0503020204020204" charset="-122"/>
                        <a:ea typeface="微软雅黑" panose="020B0503020204020204" charset="-122"/>
                      </a:endParaRPr>
                    </a:p>
                  </a:txBody>
                  <a:tcPr marL="12700" marR="12700" marT="3619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r>
              <a:tr h="363600">
                <a:tc>
                  <a:txBody>
                    <a:bodyPr/>
                    <a:p>
                      <a:pPr algn="ctr">
                        <a:buClrTx/>
                        <a:buSzTx/>
                        <a:buFontTx/>
                        <a:buNone/>
                      </a:pPr>
                      <a:r>
                        <a:rPr lang="en-US" sz="1000" b="1">
                          <a:latin typeface="微软雅黑" panose="020B0503020204020204" charset="-122"/>
                          <a:ea typeface="微软雅黑" panose="020B0503020204020204" charset="-122"/>
                        </a:rPr>
                        <a:t>1</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司法部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司法部公安部市场监管总局联合部署开展规范法律咨询服务机构专项行动</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3350</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3.35</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2</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微言教育</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点此预约！这堂交通安全课，师生家长别错过</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2707</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2.71</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3</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退役军人事务部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这6位与总书记握手的老战士是谁？</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1363</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1.36</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4</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司法部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中华人民共和国仲裁法</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1347</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1.35</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5</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微言教育</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关于收看2025年《开学第一课》的提示</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1297</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6</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退役军人事务部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国家电影局、退役军人事务部、中央军委政治工作部印发《关于深入开展电影行业拥军工作的通知》</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1227</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1.23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7</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微言教育</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国庆中秋假期将至，安全不放假！这些提示转给师生家</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626</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0.63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8</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国家移民管理局</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他在阅兵观礼现场留下不能露脸的照片</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610</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0.61</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9</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国家税务总局</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互联网平台企业涉税信息报送常见问答</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597</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0.6</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10</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国家能源局</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国家发展改革委国家能源局关于推进“人工智能+”能源高质量发展的实施意见</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583</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0.58</a:t>
                      </a:r>
                      <a:endParaRPr lang="en-US" sz="1000" b="0" i="0">
                        <a:latin typeface="微软雅黑" panose="020B0503020204020204" charset="-122"/>
                        <a:ea typeface="微软雅黑" panose="020B0503020204020204" charset="-122"/>
                      </a:endParaRPr>
                    </a:p>
                  </a:txBody>
                  <a:tcPr marL="9842" marR="9842" marT="9842" marB="0" anchor="ctr" anchorCtr="0"/>
                </a:tc>
              </a:tr>
            </a:tbl>
          </a:graphicData>
        </a:graphic>
      </p:graphicFrame>
      <p:graphicFrame>
        <p:nvGraphicFramePr>
          <p:cNvPr id="3" name="图表 2"/>
          <p:cNvGraphicFramePr/>
          <p:nvPr/>
        </p:nvGraphicFramePr>
        <p:xfrm>
          <a:off x="7193280" y="2240915"/>
          <a:ext cx="4417060" cy="432562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a83a326b-11a9-4b05-9387-b91e12daef99}"/>
  <p:tag name="TABLE_ENDDRAG_ORIGIN_RECT" val="813*28"/>
  <p:tag name="TABLE_ENDDRAG_RECT" val="73*111*813*28"/>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a83a326b-11a9-4b05-9387-b91e12daef99}"/>
  <p:tag name="TABLE_EMPHASIZE_TYPE" val="horizont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TABLE_BEAUTIFY" val="smartTable{b3cd91eb-3f9f-4a99-9c15-ae63078e94ab}"/>
</p:tagLst>
</file>

<file path=ppt/tags/tag7.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2208</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vt:i4>
      </vt:variant>
    </vt:vector>
  </HeadingPairs>
  <TitlesOfParts>
    <vt:vector size="18" baseType="lpstr">
      <vt:lpstr>Arial</vt:lpstr>
      <vt:lpstr>宋体</vt:lpstr>
      <vt:lpstr>Wingdings</vt:lpstr>
      <vt:lpstr>Arial</vt:lpstr>
      <vt:lpstr>汉仪大隶书简</vt:lpstr>
      <vt:lpstr>汉仪旗黑-85S</vt:lpstr>
      <vt:lpstr>黑体</vt:lpstr>
      <vt:lpstr>汉仪中隶书简</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stella</cp:lastModifiedBy>
  <cp:revision>283</cp:revision>
  <dcterms:created xsi:type="dcterms:W3CDTF">2022-01-21T00:47:00Z</dcterms:created>
  <dcterms:modified xsi:type="dcterms:W3CDTF">2025-10-27T07:46:14Z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2022-02-09T16:34:34Z</vt:filetime>
  </property>
  <property fmtid="{D5CDD505-2E9C-101B-9397-08002B2CF9AE}" pid="4" name="ICV">
    <vt:lpwstr>14D5236C7B6445A1B77F7AE899E6FBD7</vt:lpwstr>
  </property>
  <property fmtid="{D5CDD505-2E9C-101B-9397-08002B2CF9AE}" pid="5" name="KSOProductBuildVer">
    <vt:lpwstr>2052-12.1.0.23125</vt:lpwstr>
  </property>
</Properties>
</file>