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charts/colors1.xml" ContentType="application/vnd.ms-office.chartcolorstyle+xml"/>
  <Override PartName="/ppt/charts/colors2.xml" ContentType="application/vnd.ms-office.chartcolorstyle+xml"/>
  <Override PartName="/ppt/charts/colors3.xml" ContentType="application/vnd.ms-office.chartcolorstyle+xml"/>
  <Override PartName="/ppt/charts/colors4.xml" ContentType="application/vnd.ms-office.chartcolorstyle+xml"/>
  <Override PartName="/ppt/charts/colors5.xml" ContentType="application/vnd.ms-office.chartcolorstyle+xml"/>
  <Override PartName="/ppt/charts/style1.xml" ContentType="application/vnd.ms-office.chartstyle+xml"/>
  <Override PartName="/ppt/charts/style2.xml" ContentType="application/vnd.ms-office.chartstyle+xml"/>
  <Override PartName="/ppt/charts/style3.xml" ContentType="application/vnd.ms-office.chartstyle+xml"/>
  <Override PartName="/ppt/charts/style4.xml" ContentType="application/vnd.ms-office.chartstyle+xml"/>
  <Override PartName="/ppt/charts/style5.xml" ContentType="application/vnd.ms-office.chartstyle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9"/>
  </p:notesMasterIdLst>
  <p:handoutMasterIdLst>
    <p:handoutMasterId r:id="rId10"/>
  </p:handoutMasterIdLst>
  <p:sldIdLst>
    <p:sldId id="256" r:id="rId3"/>
    <p:sldId id="257" r:id="rId4"/>
    <p:sldId id="258" r:id="rId5"/>
    <p:sldId id="259" r:id="rId6"/>
    <p:sldId id="260" r:id="rId7"/>
    <p:sldId id="261" r:id="rId8"/>
  </p:sldIdLst>
  <p:sldSz cx="12192000" cy="6858000"/>
  <p:notesSz cx="6858000" cy="9144000"/>
  <p:custDataLst>
    <p:tags r:id="rId14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472C4"/>
    <a:srgbClr val="004A7E"/>
    <a:srgbClr val="EB6E1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A54346D1-3658-4338-A1C7-7CB307C7CAEF}" styleName="{5e54ee44-2122-4b89-9784-b75a85ec0aa5}">
    <a:wholeTbl>
      <a:tcTxStyle>
        <a:fontRef idx="none">
          <a:prstClr val="black"/>
        </a:fontRef>
      </a:tcTxStyle>
      <a:tcStyle>
        <a:tcBdr>
          <a:top>
            <a:ln w="38100" cmpd="sng">
              <a:solidFill>
                <a:srgbClr val="2E6CB5"/>
              </a:solidFill>
            </a:ln>
          </a:top>
          <a:bottom>
            <a:ln w="38100" cmpd="sng">
              <a:solidFill>
                <a:srgbClr val="2E6CB5"/>
              </a:solidFill>
            </a:ln>
          </a:bottom>
        </a:tcBdr>
        <a:fill>
          <a:solidFill>
            <a:srgbClr val="FFFFFF"/>
          </a:solidFill>
        </a:fill>
      </a:tcStyle>
    </a:wholeTbl>
    <a:band1H>
      <a:tcTxStyle>
        <a:fontRef idx="none">
          <a:prstClr val="black"/>
        </a:fontRef>
      </a:tcTxStyle>
      <a:tcStyle>
        <a:tcBdr/>
        <a:fill>
          <a:solidFill>
            <a:srgbClr val="C8DBF1"/>
          </a:solidFill>
        </a:fill>
      </a:tcStyle>
    </a:band1H>
    <a:band2H>
      <a:tcTxStyle>
        <a:fontRef idx="none">
          <a:prstClr val="black"/>
        </a:fontRef>
      </a:tcTxStyle>
      <a:tcStyle>
        <a:tcBdr/>
        <a:fill>
          <a:solidFill>
            <a:srgbClr val="FFFFFF"/>
          </a:solidFill>
        </a:fill>
      </a:tcStyle>
    </a:band2H>
    <a:firstRow>
      <a:tcTxStyle>
        <a:fontRef idx="none">
          <a:prstClr val="black"/>
        </a:fontRef>
      </a:tcTxStyle>
      <a:tcStyle>
        <a:tcBdr>
          <a:top>
            <a:ln w="38100" cmpd="sng">
              <a:solidFill>
                <a:srgbClr val="2E6CB5"/>
              </a:solidFill>
            </a:ln>
          </a:top>
          <a:bottom>
            <a:ln w="38100" cmpd="sng">
              <a:solidFill>
                <a:srgbClr val="2E6CB5"/>
              </a:solidFill>
            </a:ln>
          </a:bottom>
        </a:tcBdr>
        <a:fill>
          <a:solidFill>
            <a:srgbClr val="FFFFFF"/>
          </a:solidFill>
        </a:fill>
      </a:tcStyle>
    </a:firstRow>
  </a:tblStyle>
  <a:tblStyle styleId="{69012ECD-51FC-41F1-AA8D-1B2483CD663E}" styleName="浅色样式 2 - 强调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14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notesMaster" Target="notesMasters/notesMaster1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4" Type="http://schemas.openxmlformats.org/officeDocument/2006/relationships/tags" Target="tags/tag6.xml"/><Relationship Id="rId13" Type="http://schemas.openxmlformats.org/officeDocument/2006/relationships/tableStyles" Target="tableStyles.xml"/><Relationship Id="rId12" Type="http://schemas.openxmlformats.org/officeDocument/2006/relationships/viewProps" Target="viewProps.xml"/><Relationship Id="rId11" Type="http://schemas.openxmlformats.org/officeDocument/2006/relationships/presProps" Target="presProps.xml"/><Relationship Id="rId10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/Relationships>
</file>

<file path=ppt/charts/_rels/chart1.xml.rels><?xml version="1.0" encoding="UTF-8" standalone="yes"?>
<Relationships xmlns="http://schemas.openxmlformats.org/package/2006/relationships"><Relationship Id="rId3" Type="http://schemas.microsoft.com/office/2011/relationships/chartColorStyle" Target="colors1.xml"/><Relationship Id="rId2" Type="http://schemas.microsoft.com/office/2011/relationships/chartStyle" Target="style1.xml"/><Relationship Id="rId1" Type="http://schemas.openxmlformats.org/officeDocument/2006/relationships/oleObject" Target="file:///E:\&#23448;&#32593;&#21457;&#25991;\25&#24180;\&#27036;&#21333;\&#37096;&#22996;&#24494;&#20449;&#33609;&#31295;.xlsx" TargetMode="External"/></Relationships>
</file>

<file path=ppt/charts/_rels/chart2.xml.rels><?xml version="1.0" encoding="UTF-8" standalone="yes"?>
<Relationships xmlns="http://schemas.openxmlformats.org/package/2006/relationships"><Relationship Id="rId3" Type="http://schemas.microsoft.com/office/2011/relationships/chartColorStyle" Target="colors2.xml"/><Relationship Id="rId2" Type="http://schemas.microsoft.com/office/2011/relationships/chartStyle" Target="style2.xml"/><Relationship Id="rId1" Type="http://schemas.openxmlformats.org/officeDocument/2006/relationships/oleObject" Target="file:///E:\&#23448;&#32593;&#21457;&#25991;\25&#24180;\&#27036;&#21333;\&#37096;&#22996;&#24494;&#20449;&#33609;&#31295;.xlsx" TargetMode="External"/></Relationships>
</file>

<file path=ppt/charts/_rels/chart3.xml.rels><?xml version="1.0" encoding="UTF-8" standalone="yes"?>
<Relationships xmlns="http://schemas.openxmlformats.org/package/2006/relationships"><Relationship Id="rId3" Type="http://schemas.microsoft.com/office/2011/relationships/chartColorStyle" Target="colors3.xml"/><Relationship Id="rId2" Type="http://schemas.microsoft.com/office/2011/relationships/chartStyle" Target="style3.xml"/><Relationship Id="rId1" Type="http://schemas.openxmlformats.org/officeDocument/2006/relationships/oleObject" Target="file:///E:\&#23448;&#32593;&#21457;&#25991;\25&#24180;\&#27036;&#21333;\&#37096;&#22996;&#24494;&#20449;&#33609;&#31295;.xlsx" TargetMode="External"/></Relationships>
</file>

<file path=ppt/charts/_rels/chart4.xml.rels><?xml version="1.0" encoding="UTF-8" standalone="yes"?>
<Relationships xmlns="http://schemas.openxmlformats.org/package/2006/relationships"><Relationship Id="rId3" Type="http://schemas.microsoft.com/office/2011/relationships/chartColorStyle" Target="colors4.xml"/><Relationship Id="rId2" Type="http://schemas.microsoft.com/office/2011/relationships/chartStyle" Target="style4.xml"/><Relationship Id="rId1" Type="http://schemas.openxmlformats.org/officeDocument/2006/relationships/oleObject" Target="file:///E:\&#23448;&#32593;&#21457;&#25991;\25&#24180;\&#27036;&#21333;\&#37096;&#22996;&#24494;&#20449;&#33609;&#31295;.xlsx" TargetMode="External"/></Relationships>
</file>

<file path=ppt/charts/_rels/chart5.xml.rels><?xml version="1.0" encoding="UTF-8" standalone="yes"?>
<Relationships xmlns="http://schemas.openxmlformats.org/package/2006/relationships"><Relationship Id="rId3" Type="http://schemas.microsoft.com/office/2011/relationships/chartColorStyle" Target="colors5.xml"/><Relationship Id="rId2" Type="http://schemas.microsoft.com/office/2011/relationships/chartStyle" Target="style5.xml"/><Relationship Id="rId1" Type="http://schemas.openxmlformats.org/officeDocument/2006/relationships/oleObject" Target="file:///E:\&#23448;&#32593;&#21457;&#25991;\25&#24180;\&#27036;&#21333;\&#37096;&#22996;&#24494;&#20449;&#33609;&#31295;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0" vertOverflow="ellipsis" vert="horz" wrap="square" anchor="ctr" anchorCtr="1"/>
          <a:lstStyle/>
          <a:p>
            <a:pPr defTabSz="914400">
              <a:defRPr lang="zh-CN"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t> </a:t>
            </a:r>
            <a:r>
              <a:rPr b="1"/>
              <a:t>当月政务微博文章原创率分布</a:t>
            </a:r>
            <a:endParaRPr b="1"/>
          </a:p>
        </c:rich>
      </c:tx>
      <c:layout/>
      <c:overlay val="0"/>
      <c:spPr>
        <a:noFill/>
        <a:ln>
          <a:noFill/>
        </a:ln>
        <a:effectLst/>
      </c:spPr>
    </c:title>
    <c:autoTitleDeleted val="0"/>
    <c:plotArea>
      <c:layout/>
      <c:pieChart>
        <c:varyColors val="1"/>
        <c:ser>
          <c:idx val="0"/>
          <c:order val="0"/>
          <c:tx>
            <c:strRef>
              <c:f>[部委微信草稿.xlsx]省级微博!$B$76</c:f>
              <c:strCache>
                <c:ptCount val="1"/>
                <c:pt idx="0">
                  <c:v/>
                </c:pt>
              </c:strCache>
            </c:strRef>
          </c:tx>
          <c:spPr/>
          <c:explosion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zh-CN"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[部委微信草稿.xlsx]省级微博!$A$77:$A$78</c:f>
              <c:numCache>
                <c:formatCode>0%</c:formatCode>
                <c:ptCount val="2"/>
                <c:pt idx="0" c:formatCode="0%">
                  <c:v>1</c:v>
                </c:pt>
                <c:pt idx="1" c:formatCode="0%">
                  <c:v>0</c:v>
                </c:pt>
              </c:numCache>
            </c:numRef>
          </c:cat>
          <c:val>
            <c:numRef>
              <c:f>[部委微信草稿.xlsx]省级微博!$B$77:$B$78</c:f>
              <c:numCache>
                <c:formatCode>General</c:formatCode>
                <c:ptCount val="2"/>
                <c:pt idx="0">
                  <c:v>29</c:v>
                </c:pt>
                <c:pt idx="1">
                  <c:v>1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833055555555556"/>
          <c:y val="0.457407407407407"/>
        </c:manualLayout>
      </c:layout>
      <c:overlay val="0"/>
      <c:spPr>
        <a:noFill/>
        <a:ln>
          <a:noFill/>
        </a:ln>
        <a:effectLst/>
      </c:spPr>
      <c:txPr>
        <a:bodyPr rot="0" spcFirstLastPara="0" vertOverflow="ellipsis" vert="horz" wrap="square" anchor="ctr" anchorCtr="1"/>
        <a:lstStyle/>
        <a:p>
          <a:pPr>
            <a:defRPr lang="zh-CN"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</a:p>
      </c:txPr>
    </c:legend>
    <c:plotVisOnly val="1"/>
    <c:dispBlanksAs val="gap"/>
    <c:showDLblsOverMax val="0"/>
    <c:extLst>
      <c:ext uri="{0b15fc19-7d7d-44ad-8c2d-2c3a37ce22c3}">
        <chartProps xmlns="https://web.wps.cn/et/2018/main" chartId="{b66f3cb7-958b-4b49-b228-431a492f6e2e}"/>
      </c:ext>
    </c:extLst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lang="zh-CN"/>
      </a:pPr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0" vertOverflow="ellipsis" vert="horz" wrap="square" anchor="ctr" anchorCtr="1"/>
          <a:lstStyle/>
          <a:p>
            <a:pPr defTabSz="914400">
              <a:defRPr lang="zh-CN"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b="1"/>
              <a:t>省级政务微博综合影响力得分分布</a:t>
            </a:r>
            <a:endParaRPr b="1"/>
          </a:p>
        </c:rich>
      </c:tx>
      <c:layout/>
      <c:overlay val="0"/>
      <c:spPr>
        <a:noFill/>
        <a:ln>
          <a:noFill/>
        </a:ln>
        <a:effectLst/>
      </c:spPr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spPr>
            <a:solidFill>
              <a:srgbClr val="4472C4"/>
            </a:solidFill>
            <a:ln>
              <a:noFill/>
            </a:ln>
            <a:effectLst/>
          </c:spPr>
          <c:invertIfNegative val="0"/>
          <c:dPt>
            <c:idx val="2"/>
            <c:invertIfNegative val="0"/>
            <c:bubble3D val="0"/>
            <c:spPr>
              <a:solidFill>
                <a:schemeClr val="accent2"/>
              </a:solidFill>
              <a:ln>
                <a:noFill/>
              </a:ln>
              <a:effectLst/>
            </c:spPr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zh-CN"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[部委微信草稿.xlsx]省级微博!$A$7:$A$11</c:f>
              <c:strCache>
                <c:ptCount val="5"/>
                <c:pt idx="0">
                  <c:v>1300以上</c:v>
                </c:pt>
                <c:pt idx="1">
                  <c:v>1000-1300</c:v>
                </c:pt>
                <c:pt idx="2">
                  <c:v>500-1000</c:v>
                </c:pt>
                <c:pt idx="3">
                  <c:v>300-500</c:v>
                </c:pt>
                <c:pt idx="4">
                  <c:v>300以下</c:v>
                </c:pt>
              </c:strCache>
            </c:strRef>
          </c:cat>
          <c:val>
            <c:numRef>
              <c:f>[部委微信草稿.xlsx]省级微博!$B$7:$B$11</c:f>
              <c:numCache>
                <c:formatCode>General</c:formatCode>
                <c:ptCount val="5"/>
                <c:pt idx="0">
                  <c:v>1</c:v>
                </c:pt>
                <c:pt idx="1">
                  <c:v>4</c:v>
                </c:pt>
                <c:pt idx="2">
                  <c:v>16</c:v>
                </c:pt>
                <c:pt idx="3">
                  <c:v>6</c:v>
                </c:pt>
                <c:pt idx="4">
                  <c:v>3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82"/>
        <c:overlap val="0"/>
        <c:axId val="939970207"/>
        <c:axId val="81502989"/>
      </c:barChart>
      <c:catAx>
        <c:axId val="939970207"/>
        <c:scaling>
          <c:orientation val="minMax"/>
        </c:scaling>
        <c:delete val="0"/>
        <c:axPos val="l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0" vertOverflow="ellipsis" vert="horz" wrap="square" anchor="ctr" anchorCtr="1"/>
          <a:lstStyle/>
          <a:p>
            <a:pPr>
              <a:defRPr lang="zh-CN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  <c:crossAx val="81502989"/>
        <c:crosses val="autoZero"/>
        <c:auto val="1"/>
        <c:lblAlgn val="ctr"/>
        <c:lblOffset val="100"/>
        <c:noMultiLvlLbl val="0"/>
      </c:catAx>
      <c:valAx>
        <c:axId val="81502989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0" vertOverflow="ellipsis" vert="horz" wrap="square" anchor="ctr" anchorCtr="1"/>
          <a:lstStyle/>
          <a:p>
            <a:pPr>
              <a:defRPr lang="zh-CN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  <c:crossAx val="939970207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uri="{0b15fc19-7d7d-44ad-8c2d-2c3a37ce22c3}">
        <chartProps xmlns="https://web.wps.cn/et/2018/main" chartId="{de2bcd00-3534-439f-9e73-59003c1ad152}"/>
      </c:ext>
    </c:extLst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lang="zh-CN"/>
      </a:pPr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0" vertOverflow="ellipsis" vert="horz" wrap="square" anchor="ctr" anchorCtr="1"/>
          <a:lstStyle/>
          <a:p>
            <a:pPr defTabSz="914400">
              <a:defRPr lang="zh-CN"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b="1"/>
              <a:t>各省微博严重表述不规范分布情况</a:t>
            </a:r>
            <a:endParaRPr b="1"/>
          </a:p>
        </c:rich>
      </c:tx>
      <c:layout/>
      <c:overlay val="0"/>
      <c:spPr>
        <a:noFill/>
        <a:ln>
          <a:noFill/>
        </a:ln>
        <a:effectLst/>
      </c:spPr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spPr>
            <a:solidFill>
              <a:srgbClr val="4472C4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chemeClr val="accent2"/>
              </a:solidFill>
              <a:ln>
                <a:noFill/>
              </a:ln>
              <a:effectLst/>
            </c:spPr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zh-CN"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[部委微信草稿.xlsx]Sheet8!$A$7:$A$16</c:f>
              <c:strCache>
                <c:ptCount val="10"/>
                <c:pt idx="0">
                  <c:v>上海发布</c:v>
                </c:pt>
                <c:pt idx="1">
                  <c:v>安徽省人民政府网</c:v>
                </c:pt>
                <c:pt idx="2">
                  <c:v>天津发布</c:v>
                </c:pt>
                <c:pt idx="3">
                  <c:v>云南发布</c:v>
                </c:pt>
                <c:pt idx="4">
                  <c:v>北京发布</c:v>
                </c:pt>
                <c:pt idx="5">
                  <c:v>河北省人民政府</c:v>
                </c:pt>
                <c:pt idx="6">
                  <c:v>河南政府网</c:v>
                </c:pt>
                <c:pt idx="7">
                  <c:v>青海发布</c:v>
                </c:pt>
                <c:pt idx="8">
                  <c:v>山西省人民政府</c:v>
                </c:pt>
                <c:pt idx="9">
                  <c:v>陕西发布</c:v>
                </c:pt>
              </c:strCache>
            </c:strRef>
          </c:cat>
          <c:val>
            <c:numRef>
              <c:f>[部委微信草稿.xlsx]Sheet8!$B$7:$B$16</c:f>
              <c:numCache>
                <c:formatCode>General</c:formatCode>
                <c:ptCount val="10"/>
                <c:pt idx="0">
                  <c:v>6</c:v>
                </c:pt>
                <c:pt idx="1">
                  <c:v>4</c:v>
                </c:pt>
                <c:pt idx="2">
                  <c:v>2</c:v>
                </c:pt>
                <c:pt idx="3">
                  <c:v>2</c:v>
                </c:pt>
                <c:pt idx="4">
                  <c:v>1</c:v>
                </c:pt>
                <c:pt idx="5">
                  <c:v>1</c:v>
                </c:pt>
                <c:pt idx="6">
                  <c:v>1</c:v>
                </c:pt>
                <c:pt idx="7">
                  <c:v>1</c:v>
                </c:pt>
                <c:pt idx="8">
                  <c:v>1</c:v>
                </c:pt>
                <c:pt idx="9">
                  <c:v>1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82"/>
        <c:overlap val="0"/>
        <c:axId val="535922476"/>
        <c:axId val="23888995"/>
      </c:barChart>
      <c:catAx>
        <c:axId val="535922476"/>
        <c:scaling>
          <c:orientation val="minMax"/>
        </c:scaling>
        <c:delete val="0"/>
        <c:axPos val="l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0" vertOverflow="ellipsis" vert="horz" wrap="square" anchor="ctr" anchorCtr="1"/>
          <a:lstStyle/>
          <a:p>
            <a:pPr>
              <a:defRPr lang="zh-CN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  <c:crossAx val="23888995"/>
        <c:crosses val="autoZero"/>
        <c:auto val="1"/>
        <c:lblAlgn val="ctr"/>
        <c:lblOffset val="100"/>
        <c:noMultiLvlLbl val="0"/>
      </c:catAx>
      <c:valAx>
        <c:axId val="23888995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0" vertOverflow="ellipsis" vert="horz" wrap="square" anchor="ctr" anchorCtr="1"/>
          <a:lstStyle/>
          <a:p>
            <a:pPr>
              <a:defRPr lang="zh-CN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  <c:crossAx val="53592247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uri="{0b15fc19-7d7d-44ad-8c2d-2c3a37ce22c3}">
        <chartProps xmlns="https://web.wps.cn/et/2018/main" chartId="{ff7d23d4-ca26-43aa-8891-9af4c0f8137d}"/>
      </c:ext>
    </c:extLst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lang="zh-CN"/>
      </a:pPr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0" vertOverflow="ellipsis" vert="horz" wrap="square" anchor="ctr" anchorCtr="1"/>
          <a:lstStyle/>
          <a:p>
            <a:pPr defTabSz="914400">
              <a:defRPr lang="zh-CN"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b="1"/>
              <a:t>当月严重表述不规范典型错误</a:t>
            </a:r>
            <a:endParaRPr b="1"/>
          </a:p>
        </c:rich>
      </c:tx>
      <c:layout/>
      <c:overlay val="0"/>
      <c:spPr>
        <a:noFill/>
        <a:ln>
          <a:noFill/>
        </a:ln>
        <a:effectLst/>
      </c:spPr>
    </c:title>
    <c:autoTitleDeleted val="0"/>
    <c:plotArea>
      <c:layout>
        <c:manualLayout>
          <c:layoutTarget val="inner"/>
          <c:xMode val="edge"/>
          <c:yMode val="edge"/>
          <c:x val="0.0443743937924345"/>
          <c:y val="0.16593739481656"/>
          <c:w val="0.541100872938894"/>
          <c:h val="0.75109390777516"/>
        </c:manualLayout>
      </c:layout>
      <c:pieChart>
        <c:varyColors val="1"/>
        <c:ser>
          <c:idx val="0"/>
          <c:order val="0"/>
          <c:spPr/>
          <c:explosion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5"/>
            <c:bubble3D val="0"/>
            <c:spPr>
              <a:solidFill>
                <a:schemeClr val="accent6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6"/>
            <c:bubble3D val="0"/>
            <c:spPr>
              <a:solidFill>
                <a:schemeClr val="accent1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7"/>
            <c:bubble3D val="0"/>
            <c:spPr>
              <a:solidFill>
                <a:schemeClr val="accent2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8"/>
            <c:bubble3D val="0"/>
            <c:spPr>
              <a:solidFill>
                <a:schemeClr val="accent3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9"/>
            <c:bubble3D val="0"/>
            <c:spPr>
              <a:solidFill>
                <a:schemeClr val="accent4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0"/>
            <c:bubble3D val="0"/>
            <c:spPr>
              <a:solidFill>
                <a:schemeClr val="accent5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zh-CN"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[部委微信草稿.xlsx]Sheet8!$A$27:$A$37</c:f>
              <c:strCache>
                <c:ptCount val="11"/>
                <c:pt idx="0">
                  <c:v>文化旅游局</c:v>
                </c:pt>
                <c:pt idx="1">
                  <c:v>纪念九一八事变</c:v>
                </c:pt>
                <c:pt idx="2">
                  <c:v>习近平总书记重要讲话指示精神</c:v>
                </c:pt>
                <c:pt idx="3">
                  <c:v>反法西斯斗争</c:v>
                </c:pt>
                <c:pt idx="4">
                  <c:v>贯通学习</c:v>
                </c:pt>
                <c:pt idx="5">
                  <c:v>林业草原局</c:v>
                </c:pt>
                <c:pt idx="6">
                  <c:v>习近平主席重要讲话精神</c:v>
                </c:pt>
                <c:pt idx="7">
                  <c:v>习近平总书记有关重要讲话精神</c:v>
                </c:pt>
                <c:pt idx="8">
                  <c:v>学习总书记</c:v>
                </c:pt>
                <c:pt idx="9">
                  <c:v>总书记</c:v>
                </c:pt>
                <c:pt idx="10">
                  <c:v>中国人民抗日战争暨世界人民反法西斯战争胜利80周年</c:v>
                </c:pt>
              </c:strCache>
            </c:strRef>
          </c:cat>
          <c:val>
            <c:numRef>
              <c:f>[部委微信草稿.xlsx]Sheet8!$B$27:$B$37</c:f>
              <c:numCache>
                <c:formatCode>General</c:formatCode>
                <c:ptCount val="11"/>
                <c:pt idx="0">
                  <c:v>6</c:v>
                </c:pt>
                <c:pt idx="1">
                  <c:v>3</c:v>
                </c:pt>
                <c:pt idx="2">
                  <c:v>3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  <c:pt idx="6">
                  <c:v>1</c:v>
                </c:pt>
                <c:pt idx="7">
                  <c:v>1</c:v>
                </c:pt>
                <c:pt idx="8">
                  <c:v>1</c:v>
                </c:pt>
                <c:pt idx="9">
                  <c:v>1</c:v>
                </c:pt>
                <c:pt idx="10">
                  <c:v>1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635429262394196"/>
          <c:y val="0.150281138183677"/>
          <c:w val="0.336638452237001"/>
          <c:h val="0.806440620207872"/>
        </c:manualLayout>
      </c:layout>
      <c:overlay val="0"/>
      <c:spPr>
        <a:noFill/>
        <a:ln>
          <a:noFill/>
        </a:ln>
        <a:effectLst/>
      </c:spPr>
      <c:txPr>
        <a:bodyPr rot="0" spcFirstLastPara="0" vertOverflow="ellipsis" vert="horz" wrap="square" anchor="ctr" anchorCtr="1"/>
        <a:lstStyle/>
        <a:p>
          <a:pPr>
            <a:defRPr lang="zh-CN"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</a:p>
      </c:txPr>
    </c:legend>
    <c:plotVisOnly val="1"/>
    <c:dispBlanksAs val="gap"/>
    <c:showDLblsOverMax val="0"/>
    <c:extLst>
      <c:ext uri="{0b15fc19-7d7d-44ad-8c2d-2c3a37ce22c3}">
        <chartProps xmlns="https://web.wps.cn/et/2018/main" chartId="{1a052324-7a8d-4de3-8367-ddb983d4dfdd}"/>
      </c:ext>
    </c:extLst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lang="zh-CN"/>
      </a:pPr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0" vertOverflow="ellipsis" vert="horz" wrap="square" anchor="ctr" anchorCtr="1"/>
          <a:lstStyle/>
          <a:p>
            <a:pPr defTabSz="914400">
              <a:defRPr lang="zh-CN"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b="1"/>
              <a:t>各省微博热门文章超1k+分布情况</a:t>
            </a:r>
            <a:endParaRPr b="1"/>
          </a:p>
        </c:rich>
      </c:tx>
      <c:layout/>
      <c:overlay val="0"/>
      <c:spPr>
        <a:noFill/>
        <a:ln>
          <a:noFill/>
        </a:ln>
        <a:effectLst/>
      </c:sp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rgbClr val="4472C4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zh-CN"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[部委微信草稿.xlsx]Sheet8!$B$66:$B$68</c:f>
              <c:strCache>
                <c:ptCount val="3"/>
                <c:pt idx="0">
                  <c:v>上海发布</c:v>
                </c:pt>
                <c:pt idx="1">
                  <c:v>北京发布</c:v>
                </c:pt>
                <c:pt idx="2">
                  <c:v>吉林发布</c:v>
                </c:pt>
              </c:strCache>
            </c:strRef>
          </c:cat>
          <c:val>
            <c:numRef>
              <c:f>[部委微信草稿.xlsx]Sheet8!$C$66:$C$68</c:f>
              <c:numCache>
                <c:formatCode>General</c:formatCode>
                <c:ptCount val="3"/>
                <c:pt idx="0">
                  <c:v>3</c:v>
                </c:pt>
                <c:pt idx="1">
                  <c:v>1</c:v>
                </c:pt>
                <c:pt idx="2">
                  <c:v>1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179193900"/>
        <c:axId val="545439277"/>
      </c:barChart>
      <c:catAx>
        <c:axId val="179193900"/>
        <c:scaling>
          <c:orientation val="minMax"/>
        </c:scaling>
        <c:delete val="0"/>
        <c:axPos val="b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0" vertOverflow="ellipsis" vert="horz" wrap="square" anchor="ctr" anchorCtr="1"/>
          <a:lstStyle/>
          <a:p>
            <a:pPr>
              <a:defRPr lang="zh-CN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  <c:crossAx val="545439277"/>
        <c:crosses val="autoZero"/>
        <c:auto val="1"/>
        <c:lblAlgn val="ctr"/>
        <c:lblOffset val="100"/>
        <c:noMultiLvlLbl val="0"/>
      </c:catAx>
      <c:valAx>
        <c:axId val="545439277"/>
        <c:scaling>
          <c:orientation val="minMax"/>
          <c:max val="4"/>
          <c:min val="0"/>
        </c:scaling>
        <c:delete val="0"/>
        <c:axPos val="l"/>
        <c:numFmt formatCode="@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0" vertOverflow="ellipsis" vert="horz" wrap="square" anchor="ctr" anchorCtr="1"/>
          <a:lstStyle/>
          <a:p>
            <a:pPr>
              <a:defRPr lang="zh-CN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  <c:crossAx val="179193900"/>
        <c:crosses val="autoZero"/>
        <c:crossBetween val="between"/>
        <c:majorUnit val="1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uri="{0b15fc19-7d7d-44ad-8c2d-2c3a37ce22c3}">
        <chartProps xmlns="https://web.wps.cn/et/2018/main" chartId="{ff92d4e2-7fdb-4889-8886-72010afa9b80}"/>
      </c:ext>
    </c:extLst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lang="zh-CN"/>
      </a:pPr>
    </a:p>
  </c:txPr>
  <c:externalData r:id="rId1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B84EA-7D68-4D60-9CB1-D50884785D1C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4E0FC9-F1F8-4FAE-9988-3BA365CFD46F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.xml"/><Relationship Id="rId7" Type="http://schemas.openxmlformats.org/officeDocument/2006/relationships/image" Target="../media/image5.png"/><Relationship Id="rId6" Type="http://schemas.openxmlformats.org/officeDocument/2006/relationships/image" Target="../media/image4.png"/><Relationship Id="rId5" Type="http://schemas.openxmlformats.org/officeDocument/2006/relationships/tags" Target="../tags/tag2.xml"/><Relationship Id="rId4" Type="http://schemas.openxmlformats.org/officeDocument/2006/relationships/tags" Target="../tags/tag1.xml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9" Type="http://schemas.openxmlformats.org/officeDocument/2006/relationships/image" Target="../media/image11.png"/><Relationship Id="rId8" Type="http://schemas.openxmlformats.org/officeDocument/2006/relationships/image" Target="../media/image10.png"/><Relationship Id="rId7" Type="http://schemas.openxmlformats.org/officeDocument/2006/relationships/image" Target="../media/image9.png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Relationship Id="rId3" Type="http://schemas.openxmlformats.org/officeDocument/2006/relationships/image" Target="../media/image3.png"/><Relationship Id="rId2" Type="http://schemas.openxmlformats.org/officeDocument/2006/relationships/chart" Target="../charts/chart2.xml"/><Relationship Id="rId12" Type="http://schemas.openxmlformats.org/officeDocument/2006/relationships/slideLayout" Target="../slideLayouts/slideLayout1.xml"/><Relationship Id="rId11" Type="http://schemas.openxmlformats.org/officeDocument/2006/relationships/image" Target="../media/image13.png"/><Relationship Id="rId10" Type="http://schemas.openxmlformats.org/officeDocument/2006/relationships/image" Target="../media/image12.png"/><Relationship Id="rId1" Type="http://schemas.openxmlformats.org/officeDocument/2006/relationships/chart" Target="../charts/chart1.xml"/></Relationships>
</file>

<file path=ppt/slides/_rels/slide3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1.xml"/><Relationship Id="rId5" Type="http://schemas.openxmlformats.org/officeDocument/2006/relationships/tags" Target="../tags/tag4.xml"/><Relationship Id="rId4" Type="http://schemas.openxmlformats.org/officeDocument/2006/relationships/tags" Target="../tags/tag3.xml"/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1.xml"/><Relationship Id="rId5" Type="http://schemas.openxmlformats.org/officeDocument/2006/relationships/image" Target="../media/image7.png"/><Relationship Id="rId4" Type="http://schemas.openxmlformats.org/officeDocument/2006/relationships/image" Target="../media/image6.png"/><Relationship Id="rId3" Type="http://schemas.openxmlformats.org/officeDocument/2006/relationships/image" Target="../media/image3.png"/><Relationship Id="rId2" Type="http://schemas.openxmlformats.org/officeDocument/2006/relationships/chart" Target="../charts/chart4.xml"/><Relationship Id="rId1" Type="http://schemas.openxmlformats.org/officeDocument/2006/relationships/chart" Target="../charts/chart3.xml"/></Relationships>
</file>

<file path=ppt/slides/_rels/slide5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1.xml"/><Relationship Id="rId5" Type="http://schemas.openxmlformats.org/officeDocument/2006/relationships/tags" Target="../tags/tag5.xml"/><Relationship Id="rId4" Type="http://schemas.openxmlformats.org/officeDocument/2006/relationships/image" Target="../media/image7.png"/><Relationship Id="rId3" Type="http://schemas.openxmlformats.org/officeDocument/2006/relationships/image" Target="../media/image6.png"/><Relationship Id="rId2" Type="http://schemas.openxmlformats.org/officeDocument/2006/relationships/image" Target="../media/image3.png"/><Relationship Id="rId1" Type="http://schemas.openxmlformats.org/officeDocument/2006/relationships/chart" Target="../charts/chart5.xml"/></Relationships>
</file>

<file path=ppt/slides/_rels/slide6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0" y="1397507"/>
            <a:ext cx="2049779" cy="4064508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10143744" y="1397507"/>
            <a:ext cx="2048255" cy="4064508"/>
          </a:xfrm>
          <a:prstGeom prst="rect">
            <a:avLst/>
          </a:prstGeom>
        </p:spPr>
      </p:pic>
      <p:pic>
        <p:nvPicPr>
          <p:cNvPr id="7" name="picture 6" descr="E:\资质\星鸟测评logo.png星鸟测评logo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 rot="21600000">
            <a:off x="10527792" y="164083"/>
            <a:ext cx="1548383" cy="467360"/>
          </a:xfrm>
          <a:prstGeom prst="rect">
            <a:avLst/>
          </a:prstGeom>
        </p:spPr>
      </p:pic>
      <p:sp>
        <p:nvSpPr>
          <p:cNvPr id="8" name="textbox 7"/>
          <p:cNvSpPr/>
          <p:nvPr/>
        </p:nvSpPr>
        <p:spPr>
          <a:xfrm>
            <a:off x="83344" y="2017795"/>
            <a:ext cx="528955" cy="21907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78000"/>
              </a:lnSpc>
            </a:pPr>
            <a:endParaRPr lang="en-US" altLang="en-US" sz="100" dirty="0"/>
          </a:p>
          <a:p>
            <a:pPr indent="12700" algn="l" rtl="0" eaLnBrk="0">
              <a:lnSpc>
                <a:spcPct val="85000"/>
              </a:lnSpc>
            </a:pPr>
            <a:r>
              <a:rPr sz="1500" spc="16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202</a:t>
            </a:r>
            <a:r>
              <a:rPr sz="1500" spc="14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0</a:t>
            </a:r>
            <a:endParaRPr lang="en-US" altLang="en-US" sz="1500" dirty="0"/>
          </a:p>
        </p:txBody>
      </p:sp>
      <p:sp>
        <p:nvSpPr>
          <p:cNvPr id="11" name="Title 1" descr="7b0a20202020227461726765744d6f64756c65223a202270726f636573734f6e6c696e65466f6e7473220a7d0a"/>
          <p:cNvSpPr>
            <a:spLocks noGrp="1"/>
          </p:cNvSpPr>
          <p:nvPr>
            <p:custDataLst>
              <p:tags r:id="rId4"/>
            </p:custDataLst>
          </p:nvPr>
        </p:nvSpPr>
        <p:spPr>
          <a:xfrm>
            <a:off x="3178810" y="2237105"/>
            <a:ext cx="6350000" cy="1779905"/>
          </a:xfrm>
          <a:prstGeom prst="rect">
            <a:avLst/>
          </a:prstGeom>
        </p:spPr>
        <p:txBody>
          <a:bodyPr vert="horz" wrap="square" lIns="90170" tIns="0" rIns="90170" bIns="0" rtlCol="0" anchor="b" anchorCtr="0">
            <a:noAutofit/>
          </a:bodyPr>
          <a:lstStyle>
            <a:lvl1pPr algn="dist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buNone/>
              <a:defRPr lang="zh-CN" altLang="en-US" sz="7200" b="0" u="none" strike="noStrike" kern="1200" cap="none" spc="7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汉仪旗黑-85S" panose="00020600040101010101" pitchFamily="18" charset="-122"/>
                <a:cs typeface="+mj-cs"/>
              </a:defRPr>
            </a:lvl1pPr>
          </a:lstStyle>
          <a:p>
            <a:pPr algn="ctr"/>
            <a:r>
              <a:rPr lang="zh-CN" altLang="en-US" sz="5900" b="1">
                <a:solidFill>
                  <a:schemeClr val="tx1">
                    <a:lumMod val="85000"/>
                    <a:lumOff val="15000"/>
                  </a:schemeClr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中隶书简" panose="02010600000101010101" charset="-122"/>
              </a:rPr>
              <a:t>省级政务新媒体 影响力月榜</a:t>
            </a:r>
            <a:endParaRPr lang="zh-CN" altLang="en-US" sz="5900" b="1">
              <a:solidFill>
                <a:schemeClr val="tx1">
                  <a:lumMod val="85000"/>
                  <a:lumOff val="15000"/>
                </a:schemeClr>
              </a:solidFill>
              <a:latin typeface="汉仪大隶书简" panose="02010600000101010101" charset="-122"/>
              <a:ea typeface="汉仪大隶书简" panose="02010600000101010101" charset="-122"/>
              <a:cs typeface="汉仪大隶书简" panose="02010600000101010101" charset="-122"/>
              <a:sym typeface="汉仪中隶书简" panose="02010600000101010101" charset="-122"/>
            </a:endParaRPr>
          </a:p>
        </p:txBody>
      </p:sp>
      <p:sp>
        <p:nvSpPr>
          <p:cNvPr id="12" name="文本占位符 7"/>
          <p:cNvSpPr>
            <a:spLocks noGrp="1"/>
          </p:cNvSpPr>
          <p:nvPr>
            <p:custDataLst>
              <p:tags r:id="rId5"/>
            </p:custDataLst>
          </p:nvPr>
        </p:nvSpPr>
        <p:spPr>
          <a:xfrm>
            <a:off x="3432175" y="4486910"/>
            <a:ext cx="5842635" cy="873760"/>
          </a:xfrm>
          <a:prstGeom prst="rect">
            <a:avLst/>
          </a:prstGeom>
        </p:spPr>
        <p:txBody>
          <a:bodyPr vert="horz" wrap="square" lIns="90170" tIns="46990" rIns="90170" bIns="46990" rtlCol="0">
            <a:normAutofit/>
          </a:bodyPr>
          <a:lstStyle>
            <a:lvl1pPr marL="0" indent="0" algn="dist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  <a:defRPr sz="1600" u="none" strike="noStrike" kern="1200" cap="none" spc="150" normalizeH="0" baseline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1pPr>
            <a:lvl2pPr marL="6858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sz="1600" u="none" strike="noStrike" kern="1200" cap="none" spc="150" normalizeH="0" baseline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2pPr>
            <a:lvl3pPr marL="11430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3pPr>
            <a:lvl4pPr marL="16002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4pPr>
            <a:lvl5pPr marL="20574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榜单日期：</a:t>
            </a:r>
            <a:r>
              <a:rPr lang="en-US" altLang="zh-CN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2025</a:t>
            </a:r>
            <a:r>
              <a:rPr lang="zh-CN" altLang="en-US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年</a:t>
            </a:r>
            <a:r>
              <a:rPr lang="en-US" altLang="zh-CN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9</a:t>
            </a:r>
            <a:r>
              <a:rPr lang="zh-CN" altLang="en-US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月</a:t>
            </a:r>
            <a:r>
              <a:rPr lang="en-US" altLang="zh-CN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1</a:t>
            </a:r>
            <a:r>
              <a:rPr lang="zh-CN" altLang="en-US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日</a:t>
            </a:r>
            <a:r>
              <a:rPr lang="en-US" altLang="zh-CN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-2025</a:t>
            </a:r>
            <a:r>
              <a:rPr lang="zh-CN" altLang="en-US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年</a:t>
            </a:r>
            <a:r>
              <a:rPr lang="en-US" altLang="zh-CN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9</a:t>
            </a:r>
            <a:r>
              <a:rPr lang="zh-CN" altLang="en-US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月</a:t>
            </a:r>
            <a:r>
              <a:rPr lang="en-US" altLang="zh-CN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30</a:t>
            </a:r>
            <a:r>
              <a:rPr lang="zh-CN" altLang="en-US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日</a:t>
            </a:r>
            <a:endParaRPr lang="zh-CN" altLang="en-US" sz="2000" b="1">
              <a:solidFill>
                <a:schemeClr val="accent2"/>
              </a:solidFill>
              <a:latin typeface="汉仪大隶书简" panose="02010600000101010101" charset="-122"/>
              <a:ea typeface="汉仪大隶书简" panose="02010600000101010101" charset="-122"/>
              <a:cs typeface="汉仪大隶书简" panose="02010600000101010101" charset="-122"/>
              <a:sym typeface="汉仪大隶书简" panose="02010600000101010101" charset="-122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5368290" y="1226185"/>
            <a:ext cx="1662430" cy="650240"/>
            <a:chOff x="8455" y="1887"/>
            <a:chExt cx="2618" cy="1024"/>
          </a:xfrm>
        </p:grpSpPr>
        <p:sp>
          <p:nvSpPr>
            <p:cNvPr id="9" name="object 5"/>
            <p:cNvSpPr/>
            <p:nvPr/>
          </p:nvSpPr>
          <p:spPr>
            <a:xfrm>
              <a:off x="8455" y="1887"/>
              <a:ext cx="2357" cy="1024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p/>
          </p:txBody>
        </p:sp>
        <p:sp>
          <p:nvSpPr>
            <p:cNvPr id="10" name="object 6"/>
            <p:cNvSpPr txBox="1"/>
            <p:nvPr/>
          </p:nvSpPr>
          <p:spPr>
            <a:xfrm>
              <a:off x="9463" y="2041"/>
              <a:ext cx="1610" cy="698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p>
              <a:pPr marL="12700">
                <a:lnSpc>
                  <a:spcPct val="100000"/>
                </a:lnSpc>
                <a:spcBef>
                  <a:spcPts val="100"/>
                </a:spcBef>
              </a:pPr>
              <a:r>
                <a:rPr sz="2800" spc="340" dirty="0">
                  <a:solidFill>
                    <a:srgbClr val="FFFFFF"/>
                  </a:solidFill>
                  <a:latin typeface="汉仪大隶书简" panose="02010600000101010101" charset="-122"/>
                  <a:ea typeface="汉仪大隶书简" panose="02010600000101010101" charset="-122"/>
                  <a:cs typeface="宋体" panose="02010600030101010101" pitchFamily="2" charset="-122"/>
                  <a:sym typeface="汉仪大隶书简" panose="02010600000101010101" charset="-122"/>
                </a:rPr>
                <a:t>微</a:t>
              </a:r>
              <a:r>
                <a:rPr lang="zh-CN" sz="2800" spc="340" dirty="0">
                  <a:solidFill>
                    <a:srgbClr val="FFFFFF"/>
                  </a:solidFill>
                  <a:latin typeface="汉仪大隶书简" panose="02010600000101010101" charset="-122"/>
                  <a:ea typeface="汉仪大隶书简" panose="02010600000101010101" charset="-122"/>
                  <a:cs typeface="宋体" panose="02010600030101010101" pitchFamily="2" charset="-122"/>
                  <a:sym typeface="汉仪大隶书简" panose="02010600000101010101" charset="-122"/>
                </a:rPr>
                <a:t>博</a:t>
              </a:r>
              <a:endParaRPr lang="zh-CN" sz="2800" spc="340" dirty="0">
                <a:solidFill>
                  <a:srgbClr val="FFFFFF"/>
                </a:solidFill>
                <a:latin typeface="汉仪大隶书简" panose="02010600000101010101" charset="-122"/>
                <a:ea typeface="汉仪大隶书简" panose="02010600000101010101" charset="-122"/>
                <a:cs typeface="宋体" panose="02010600030101010101" pitchFamily="2" charset="-122"/>
                <a:sym typeface="汉仪大隶书简" panose="02010600000101010101" charset="-122"/>
              </a:endParaRPr>
            </a:p>
          </p:txBody>
        </p:sp>
        <p:sp>
          <p:nvSpPr>
            <p:cNvPr id="13" name="object 7"/>
            <p:cNvSpPr/>
            <p:nvPr/>
          </p:nvSpPr>
          <p:spPr>
            <a:xfrm>
              <a:off x="8676" y="2182"/>
              <a:ext cx="528" cy="432"/>
            </a:xfrm>
            <a:prstGeom prst="rect">
              <a:avLst/>
            </a:prstGeom>
            <a:blipFill>
              <a:blip r:embed="rId7" cstate="print"/>
              <a:stretch>
                <a:fillRect/>
              </a:stretch>
            </a:blipFill>
          </p:spPr>
          <p:txBody>
            <a:bodyPr wrap="square" lIns="0" tIns="0" rIns="0" bIns="0" rtlCol="0"/>
            <a:p/>
          </p:txBody>
        </p:sp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 rot="21600000">
            <a:off x="0" y="0"/>
            <a:ext cx="12192000" cy="914400"/>
            <a:chOff x="0" y="0"/>
            <a:chExt cx="12192000" cy="914400"/>
          </a:xfrm>
        </p:grpSpPr>
        <p:sp>
          <p:nvSpPr>
            <p:cNvPr id="8" name="rect"/>
            <p:cNvSpPr/>
            <p:nvPr/>
          </p:nvSpPr>
          <p:spPr>
            <a:xfrm>
              <a:off x="0" y="0"/>
              <a:ext cx="12192000" cy="914400"/>
            </a:xfrm>
            <a:prstGeom prst="rect">
              <a:avLst/>
            </a:prstGeom>
            <a:solidFill>
              <a:srgbClr val="D9ECFE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9" name="textbox 9"/>
            <p:cNvSpPr/>
            <p:nvPr/>
          </p:nvSpPr>
          <p:spPr>
            <a:xfrm>
              <a:off x="701665" y="241623"/>
              <a:ext cx="3273425" cy="471169"/>
            </a:xfrm>
            <a:prstGeom prst="rect">
              <a:avLst/>
            </a:prstGeom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92000"/>
                </a:lnSpc>
              </a:pPr>
              <a:endParaRPr lang="en-US" altLang="en-US" sz="100" dirty="0"/>
            </a:p>
            <a:p>
              <a:pPr indent="12700" algn="l" rtl="0" eaLnBrk="0">
                <a:lnSpc>
                  <a:spcPct val="91000"/>
                </a:lnSpc>
              </a:pPr>
              <a:r>
                <a:rPr sz="3200" spc="-10" dirty="0">
                  <a:ln w="9525" cap="flat" cmpd="sng">
                    <a:solidFill>
                      <a:srgbClr val="000000">
                        <a:alpha val="100000"/>
                      </a:srgbClr>
                    </a:solidFill>
                    <a:prstDash val="solid"/>
                    <a:miter lim="0"/>
                  </a:ln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1.</a:t>
              </a:r>
              <a:r>
                <a:rPr sz="3200" spc="-270" dirty="0"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 </a:t>
              </a:r>
              <a:r>
                <a:rPr sz="3200" spc="-20" dirty="0">
                  <a:ln w="9525" cap="flat" cmpd="sng">
                    <a:solidFill>
                      <a:srgbClr val="000000">
                        <a:alpha val="100000"/>
                      </a:srgbClr>
                    </a:solidFill>
                    <a:prstDash val="solid"/>
                    <a:miter lim="0"/>
                  </a:ln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综合影响</a:t>
              </a:r>
              <a:r>
                <a:rPr sz="3200" spc="-10" dirty="0">
                  <a:ln w="9525" cap="flat" cmpd="sng">
                    <a:solidFill>
                      <a:srgbClr val="000000">
                        <a:alpha val="100000"/>
                      </a:srgbClr>
                    </a:solidFill>
                    <a:prstDash val="solid"/>
                    <a:miter lim="0"/>
                  </a:ln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力</a:t>
              </a:r>
              <a:r>
                <a:rPr sz="3200" spc="0" dirty="0">
                  <a:ln w="9525" cap="flat" cmpd="sng">
                    <a:solidFill>
                      <a:srgbClr val="000000">
                        <a:alpha val="100000"/>
                      </a:srgbClr>
                    </a:solidFill>
                    <a:prstDash val="solid"/>
                    <a:miter lim="0"/>
                  </a:ln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概述</a:t>
              </a:r>
              <a:endParaRPr lang="en-US" altLang="en-US" sz="3200" dirty="0"/>
            </a:p>
          </p:txBody>
        </p:sp>
        <p:pic>
          <p:nvPicPr>
            <p:cNvPr id="10" name="picture 10" descr="E:\资质\星鸟测评logo.png星鸟测评logo"/>
            <p:cNvPicPr>
              <a:picLocks noChangeAspect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>
            <a:xfrm rot="21600000">
              <a:off x="10527792" y="223519"/>
              <a:ext cx="1548383" cy="467360"/>
            </a:xfrm>
            <a:prstGeom prst="rect">
              <a:avLst/>
            </a:prstGeom>
          </p:spPr>
        </p:pic>
      </p:grpSp>
      <p:sp>
        <p:nvSpPr>
          <p:cNvPr id="11" name="textbox 11"/>
          <p:cNvSpPr/>
          <p:nvPr/>
        </p:nvSpPr>
        <p:spPr>
          <a:xfrm>
            <a:off x="1198880" y="914400"/>
            <a:ext cx="5361305" cy="275145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78000"/>
              </a:lnSpc>
            </a:pPr>
            <a:endParaRPr lang="en-US" altLang="en-US" sz="16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indent="12700" algn="just" rtl="0" eaLnBrk="0">
              <a:lnSpc>
                <a:spcPct val="150000"/>
              </a:lnSpc>
            </a:pPr>
            <a:r>
              <a:rPr sz="1600" spc="5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参</a:t>
            </a:r>
            <a:r>
              <a:rPr lang="zh-CN" sz="1600" spc="5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与</a:t>
            </a:r>
            <a:r>
              <a:rPr sz="1600" spc="5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排</a:t>
            </a:r>
            <a:r>
              <a:rPr lang="zh-CN" sz="1600" spc="5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名</a:t>
            </a:r>
            <a:r>
              <a:rPr sz="1600" spc="5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的</a:t>
            </a:r>
            <a:r>
              <a:rPr lang="zh-CN" sz="1600" spc="5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省级政务</a:t>
            </a:r>
            <a:r>
              <a:rPr sz="1600" spc="5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微博共</a:t>
            </a:r>
            <a:r>
              <a:rPr lang="en-US" sz="1600" spc="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30</a:t>
            </a:r>
            <a:r>
              <a:rPr sz="1600" spc="5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个，根据监测数据统计结</a:t>
            </a:r>
            <a:r>
              <a:rPr sz="1600" spc="25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果</a:t>
            </a:r>
            <a:r>
              <a:rPr lang="zh-CN" sz="1600" spc="25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显示</a:t>
            </a:r>
            <a:r>
              <a:rPr sz="1600" spc="5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</a:t>
            </a:r>
            <a:r>
              <a:rPr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综合影响力指数得分在</a:t>
            </a:r>
            <a:r>
              <a:rPr lang="en-US"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500</a:t>
            </a:r>
            <a:r>
              <a:rPr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至1</a:t>
            </a:r>
            <a:r>
              <a:rPr lang="en-US"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</a:t>
            </a:r>
            <a:r>
              <a:rPr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00之间的微博数量较多</a:t>
            </a:r>
            <a:r>
              <a:rPr sz="1600" spc="-2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</a:t>
            </a:r>
            <a:r>
              <a:rPr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共</a:t>
            </a:r>
            <a:r>
              <a:rPr lang="en-US"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16</a:t>
            </a:r>
            <a:r>
              <a:rPr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个</a:t>
            </a:r>
            <a:r>
              <a:rPr sz="1600" spc="-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；</a:t>
            </a:r>
            <a:r>
              <a:rPr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有</a:t>
            </a:r>
            <a:r>
              <a:rPr lang="en-US"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3</a:t>
            </a:r>
            <a:r>
              <a:rPr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个</a:t>
            </a:r>
            <a:r>
              <a:rPr lang="zh-CN"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省级</a:t>
            </a:r>
            <a:r>
              <a:rPr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微博综合</a:t>
            </a:r>
            <a:r>
              <a:rPr lang="zh-CN"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得分</a:t>
            </a:r>
            <a:r>
              <a:rPr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在</a:t>
            </a:r>
            <a:r>
              <a:rPr lang="en-US"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300</a:t>
            </a:r>
            <a:r>
              <a:rPr lang="zh-CN" altLang="en-US"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以下。</a:t>
            </a:r>
            <a:r>
              <a:rPr lang="zh-CN"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其中，</a:t>
            </a:r>
            <a:r>
              <a:rPr lang="en-US" altLang="zh-CN" sz="1600" b="1" spc="0" dirty="0">
                <a:solidFill>
                  <a:schemeClr val="accent2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“</a:t>
            </a:r>
            <a:r>
              <a:rPr lang="zh-CN" altLang="en-US" sz="1600" b="1" spc="0" dirty="0">
                <a:solidFill>
                  <a:schemeClr val="accent2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上海发布</a:t>
            </a:r>
            <a:r>
              <a:rPr lang="en-US" altLang="zh-CN" sz="1600" b="1" spc="0" dirty="0">
                <a:solidFill>
                  <a:schemeClr val="accent2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”</a:t>
            </a:r>
            <a:r>
              <a:rPr lang="zh-CN" altLang="en-US" sz="1600" b="1" spc="0" dirty="0">
                <a:solidFill>
                  <a:schemeClr val="accent2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排名第一</a:t>
            </a:r>
            <a:r>
              <a:rPr lang="zh-CN" altLang="en-US"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，综合得分为</a:t>
            </a:r>
            <a:r>
              <a:rPr lang="en-US" altLang="zh-CN"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1376.17</a:t>
            </a:r>
            <a:r>
              <a:rPr lang="zh-CN" altLang="en-US"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；</a:t>
            </a:r>
            <a:r>
              <a:rPr lang="en-US" altLang="zh-CN" sz="1600" b="1" spc="0" dirty="0">
                <a:solidFill>
                  <a:schemeClr val="accent2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“</a:t>
            </a:r>
            <a:r>
              <a:rPr lang="zh-CN" altLang="en-US" sz="1600" b="1" dirty="0">
                <a:solidFill>
                  <a:schemeClr val="accent2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北京</a:t>
            </a:r>
            <a:r>
              <a:rPr lang="zh-CN" altLang="en-US" sz="1600" b="1" spc="0" dirty="0">
                <a:solidFill>
                  <a:schemeClr val="accent2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发布</a:t>
            </a:r>
            <a:r>
              <a:rPr lang="en-US" altLang="zh-CN" sz="1600" b="1" spc="0" dirty="0">
                <a:solidFill>
                  <a:schemeClr val="accent2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”</a:t>
            </a:r>
            <a:r>
              <a:rPr lang="zh-CN" altLang="en-US" sz="1600" b="1" spc="0" dirty="0">
                <a:solidFill>
                  <a:schemeClr val="accent2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和</a:t>
            </a:r>
            <a:r>
              <a:rPr lang="en-US" altLang="zh-CN" sz="1600" b="1" spc="0" dirty="0">
                <a:solidFill>
                  <a:schemeClr val="accent2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“</a:t>
            </a:r>
            <a:r>
              <a:rPr lang="zh-CN" altLang="en-US" sz="1600" b="1" dirty="0">
                <a:solidFill>
                  <a:schemeClr val="accent2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四川</a:t>
            </a:r>
            <a:r>
              <a:rPr lang="zh-CN" altLang="en-US" sz="1600" b="1" dirty="0">
                <a:solidFill>
                  <a:schemeClr val="accent2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发布</a:t>
            </a:r>
            <a:r>
              <a:rPr lang="en-US" altLang="zh-CN" sz="1600" b="1" spc="0" dirty="0">
                <a:solidFill>
                  <a:schemeClr val="accent2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”</a:t>
            </a:r>
            <a:r>
              <a:rPr lang="zh-CN" altLang="en-US" sz="1600" b="1" spc="0" dirty="0">
                <a:solidFill>
                  <a:schemeClr val="accent2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分列第二、第三</a:t>
            </a:r>
            <a:r>
              <a:rPr lang="zh-CN" altLang="en-US"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，综合得分分别为</a:t>
            </a:r>
            <a:r>
              <a:rPr lang="en-US" altLang="zh-CN"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1223.04</a:t>
            </a:r>
            <a:r>
              <a:rPr lang="zh-CN" altLang="en-US"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和</a:t>
            </a:r>
            <a:r>
              <a:rPr lang="en-US" altLang="zh-CN"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1132.61</a:t>
            </a:r>
            <a:r>
              <a:rPr lang="zh-CN" altLang="en-US"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。</a:t>
            </a:r>
            <a:endParaRPr lang="en-US" altLang="zh-CN" sz="1600" spc="0" dirty="0">
              <a:solidFill>
                <a:srgbClr val="000000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pic>
        <p:nvPicPr>
          <p:cNvPr id="41" name="picture 4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0" y="6376415"/>
            <a:ext cx="720852" cy="481584"/>
          </a:xfrm>
          <a:prstGeom prst="rect">
            <a:avLst/>
          </a:prstGeom>
        </p:spPr>
      </p:pic>
      <p:pic>
        <p:nvPicPr>
          <p:cNvPr id="42" name="picture 4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1600000">
            <a:off x="11472671" y="6376415"/>
            <a:ext cx="719328" cy="481584"/>
          </a:xfrm>
          <a:prstGeom prst="rect">
            <a:avLst/>
          </a:prstGeom>
        </p:spPr>
      </p:pic>
      <p:pic>
        <p:nvPicPr>
          <p:cNvPr id="47" name="picture 4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21600000">
            <a:off x="928141" y="1228140"/>
            <a:ext cx="110413" cy="109296"/>
          </a:xfrm>
          <a:prstGeom prst="rect">
            <a:avLst/>
          </a:prstGeom>
        </p:spPr>
      </p:pic>
      <p:pic>
        <p:nvPicPr>
          <p:cNvPr id="48" name="picture 48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21600000">
            <a:off x="701890" y="1289672"/>
            <a:ext cx="249656" cy="259803"/>
          </a:xfrm>
          <a:prstGeom prst="rect">
            <a:avLst/>
          </a:prstGeom>
        </p:spPr>
      </p:pic>
      <p:pic>
        <p:nvPicPr>
          <p:cNvPr id="49" name="picture 49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 rot="21600000">
            <a:off x="6454584" y="4480331"/>
            <a:ext cx="103377" cy="98348"/>
          </a:xfrm>
          <a:prstGeom prst="rect">
            <a:avLst/>
          </a:prstGeom>
        </p:spPr>
      </p:pic>
      <p:pic>
        <p:nvPicPr>
          <p:cNvPr id="50" name="picture 50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 rot="21600000">
            <a:off x="6242735" y="4535703"/>
            <a:ext cx="233756" cy="233755"/>
          </a:xfrm>
          <a:prstGeom prst="rect">
            <a:avLst/>
          </a:prstGeom>
        </p:spPr>
      </p:pic>
      <p:pic>
        <p:nvPicPr>
          <p:cNvPr id="51" name="picture 51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 rot="21600000">
            <a:off x="737781" y="1302105"/>
            <a:ext cx="217093" cy="224091"/>
          </a:xfrm>
          <a:prstGeom prst="rect">
            <a:avLst/>
          </a:prstGeom>
        </p:spPr>
      </p:pic>
      <p:pic>
        <p:nvPicPr>
          <p:cNvPr id="52" name="picture 52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 rot="21600000">
            <a:off x="6276340" y="4546891"/>
            <a:ext cx="203276" cy="201612"/>
          </a:xfrm>
          <a:prstGeom prst="rect">
            <a:avLst/>
          </a:prstGeom>
        </p:spPr>
      </p:pic>
      <p:sp>
        <p:nvSpPr>
          <p:cNvPr id="59" name="textbox 11"/>
          <p:cNvSpPr/>
          <p:nvPr/>
        </p:nvSpPr>
        <p:spPr>
          <a:xfrm>
            <a:off x="6754495" y="4487545"/>
            <a:ext cx="4752975" cy="1501775"/>
          </a:xfrm>
          <a:prstGeom prst="rect">
            <a:avLst/>
          </a:prstGeom>
        </p:spPr>
        <p:txBody>
          <a:bodyPr vert="horz" wrap="square" lIns="0" tIns="0" rIns="0" bIns="0">
            <a:noAutofit/>
          </a:bodyPr>
          <a:lstStyle/>
          <a:p>
            <a:pPr lvl="0" algn="l" eaLnBrk="0">
              <a:lnSpc>
                <a:spcPct val="150000"/>
              </a:lnSpc>
              <a:buClrTx/>
              <a:buSzTx/>
              <a:buFontTx/>
            </a:pPr>
            <a:r>
              <a:rPr lang="en-US" alt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2025年9月</a:t>
            </a:r>
            <a:r>
              <a:rPr lang="zh-CN" alt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，省级政务</a:t>
            </a:r>
            <a:r>
              <a:rPr lang="en-US" alt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微博</a:t>
            </a:r>
            <a:r>
              <a:rPr lang="en-US" altLang="en-US" sz="1600" b="1" dirty="0">
                <a:solidFill>
                  <a:schemeClr val="accent2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平均原创率为96.7%</a:t>
            </a:r>
            <a:r>
              <a:rPr lang="zh-CN" alt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，</a:t>
            </a:r>
            <a:r>
              <a:rPr lang="zh-CN" alt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其中，</a:t>
            </a:r>
            <a:r>
              <a:rPr lang="en-US" altLang="en-US" sz="1600" b="1" dirty="0">
                <a:solidFill>
                  <a:schemeClr val="accent2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29个</a:t>
            </a:r>
            <a:r>
              <a:rPr lang="zh-CN" altLang="en-US" sz="1600" b="1" dirty="0">
                <a:solidFill>
                  <a:schemeClr val="accent2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省级</a:t>
            </a:r>
            <a:r>
              <a:rPr lang="en-US" altLang="en-US" sz="1600" b="1" dirty="0">
                <a:solidFill>
                  <a:schemeClr val="accent2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微博原创率高达100%</a:t>
            </a:r>
            <a:r>
              <a:rPr lang="zh-CN" altLang="en-US" sz="1600" b="1" dirty="0">
                <a:solidFill>
                  <a:schemeClr val="accent2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，</a:t>
            </a:r>
            <a:r>
              <a:rPr lang="en-US" altLang="zh-CN" sz="1600" b="1" dirty="0">
                <a:solidFill>
                  <a:schemeClr val="accent2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1</a:t>
            </a:r>
            <a:r>
              <a:rPr lang="zh-CN" altLang="en-US" sz="1600" b="1" dirty="0">
                <a:solidFill>
                  <a:schemeClr val="accent2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个省级微博原创率</a:t>
            </a:r>
            <a:r>
              <a:rPr lang="en-US" altLang="zh-CN" sz="1600" b="1" dirty="0">
                <a:solidFill>
                  <a:schemeClr val="accent2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0%</a:t>
            </a:r>
            <a:r>
              <a:rPr lang="en-US" alt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。</a:t>
            </a:r>
            <a:endParaRPr lang="en-US" altLang="en-US" sz="16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graphicFrame>
        <p:nvGraphicFramePr>
          <p:cNvPr id="3" name="图表 2"/>
          <p:cNvGraphicFramePr/>
          <p:nvPr/>
        </p:nvGraphicFramePr>
        <p:xfrm>
          <a:off x="1195705" y="3665855"/>
          <a:ext cx="45720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  <p:graphicFrame>
        <p:nvGraphicFramePr>
          <p:cNvPr id="4" name="图表 3"/>
          <p:cNvGraphicFramePr/>
          <p:nvPr/>
        </p:nvGraphicFramePr>
        <p:xfrm>
          <a:off x="6935470" y="1280160"/>
          <a:ext cx="4572000" cy="284226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textbox 58"/>
          <p:cNvSpPr/>
          <p:nvPr/>
        </p:nvSpPr>
        <p:spPr>
          <a:xfrm>
            <a:off x="0" y="0"/>
            <a:ext cx="12192000" cy="914400"/>
          </a:xfrm>
          <a:prstGeom prst="rect">
            <a:avLst/>
          </a:prstGeom>
          <a:solidFill>
            <a:srgbClr val="D9ECFE"/>
          </a:solidFill>
        </p:spPr>
        <p:txBody>
          <a:bodyPr vert="horz" wrap="square" lIns="0" tIns="0" rIns="0" bIns="0"/>
          <a:lstStyle/>
          <a:p>
            <a:pPr algn="l" rtl="0" eaLnBrk="0">
              <a:lnSpc>
                <a:spcPct val="111000"/>
              </a:lnSpc>
            </a:pPr>
            <a:endParaRPr lang="en-US" altLang="en-US" sz="1000" dirty="0"/>
          </a:p>
          <a:p>
            <a:pPr algn="l" rtl="0" eaLnBrk="0">
              <a:lnSpc>
                <a:spcPct val="6000"/>
              </a:lnSpc>
            </a:pPr>
            <a:endParaRPr lang="en-US" altLang="en-US" sz="100" dirty="0"/>
          </a:p>
          <a:p>
            <a:pPr indent="702945" algn="l" rtl="0" eaLnBrk="0">
              <a:lnSpc>
                <a:spcPts val="4225"/>
              </a:lnSpc>
            </a:pPr>
            <a:r>
              <a:rPr sz="3200" spc="-10" dirty="0">
                <a:ln w="9525" cap="flat" cmpd="sng">
                  <a:solidFill>
                    <a:srgbClr val="000000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2.</a:t>
            </a:r>
            <a:r>
              <a:rPr sz="3200" spc="-20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3200" spc="-10" dirty="0">
                <a:ln w="9525" cap="flat" cmpd="sng">
                  <a:solidFill>
                    <a:srgbClr val="000000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省级政务</a:t>
            </a:r>
            <a:r>
              <a:rPr sz="3200" spc="-10" dirty="0">
                <a:ln w="9525" cap="flat" cmpd="sng">
                  <a:solidFill>
                    <a:srgbClr val="000000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微</a:t>
            </a:r>
            <a:r>
              <a:rPr sz="3200" spc="-5" dirty="0">
                <a:ln w="9525" cap="flat" cmpd="sng">
                  <a:solidFill>
                    <a:srgbClr val="000000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博</a:t>
            </a:r>
            <a:r>
              <a:rPr sz="3200" spc="0" dirty="0">
                <a:ln w="9525" cap="flat" cmpd="sng">
                  <a:solidFill>
                    <a:srgbClr val="000000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综合影响力top15</a:t>
            </a:r>
            <a:r>
              <a:rPr sz="32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                             </a:t>
            </a:r>
            <a:endParaRPr lang="en-US" altLang="en-US" sz="3200" dirty="0"/>
          </a:p>
        </p:txBody>
      </p:sp>
      <p:pic>
        <p:nvPicPr>
          <p:cNvPr id="59" name="picture 59" descr="E:\资质\星鸟测评logo.png星鸟测评logo"/>
          <p:cNvPicPr>
            <a:picLocks noChangeAspect="1"/>
          </p:cNvPicPr>
          <p:nvPr/>
        </p:nvPicPr>
        <p:blipFill>
          <a:blip r:embed="rId1"/>
          <a:srcRect/>
          <a:stretch>
            <a:fillRect/>
          </a:stretch>
        </p:blipFill>
        <p:spPr>
          <a:xfrm rot="21600000">
            <a:off x="10527792" y="223519"/>
            <a:ext cx="1548383" cy="467360"/>
          </a:xfrm>
          <a:prstGeom prst="rect">
            <a:avLst/>
          </a:prstGeom>
        </p:spPr>
      </p:pic>
      <p:pic>
        <p:nvPicPr>
          <p:cNvPr id="64" name="picture 6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0" y="6376415"/>
            <a:ext cx="720852" cy="481584"/>
          </a:xfrm>
          <a:prstGeom prst="rect">
            <a:avLst/>
          </a:prstGeom>
        </p:spPr>
      </p:pic>
      <p:pic>
        <p:nvPicPr>
          <p:cNvPr id="65" name="picture 6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11472671" y="6376415"/>
            <a:ext cx="719328" cy="481584"/>
          </a:xfrm>
          <a:prstGeom prst="rect">
            <a:avLst/>
          </a:prstGeom>
        </p:spPr>
      </p:pic>
      <p:graphicFrame>
        <p:nvGraphicFramePr>
          <p:cNvPr id="10" name="表格 9"/>
          <p:cNvGraphicFramePr/>
          <p:nvPr>
            <p:custDataLst>
              <p:tags r:id="rId4"/>
            </p:custDataLst>
          </p:nvPr>
        </p:nvGraphicFramePr>
        <p:xfrm>
          <a:off x="1019810" y="1143000"/>
          <a:ext cx="10152380" cy="4697730"/>
        </p:xfrm>
        <a:graphic>
          <a:graphicData uri="http://schemas.openxmlformats.org/drawingml/2006/table">
            <a:tbl>
              <a:tblPr firstRow="1" bandRow="1">
                <a:tableStyleId>{A54346D1-3658-4338-A1C7-7CB307C7CAEF}</a:tableStyleId>
              </a:tblPr>
              <a:tblGrid>
                <a:gridCol w="750570"/>
                <a:gridCol w="2188845"/>
                <a:gridCol w="1104900"/>
                <a:gridCol w="969010"/>
                <a:gridCol w="969645"/>
                <a:gridCol w="969645"/>
                <a:gridCol w="969010"/>
                <a:gridCol w="1115695"/>
                <a:gridCol w="1115060"/>
              </a:tblGrid>
              <a:tr h="32004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序号</a:t>
                      </a:r>
                      <a:endParaRPr lang="zh-CN" altLang="en-US" sz="1000" b="1">
                        <a:solidFill>
                          <a:srgbClr val="004A7E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微博名称</a:t>
                      </a:r>
                      <a:endParaRPr lang="zh-CN" altLang="en-US" sz="1000" b="1">
                        <a:solidFill>
                          <a:srgbClr val="004A7E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综合得分</a:t>
                      </a:r>
                      <a:endParaRPr lang="zh-CN" altLang="en-US" sz="1000" b="1">
                        <a:solidFill>
                          <a:srgbClr val="004A7E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粉丝数</a:t>
                      </a:r>
                      <a:endParaRPr lang="zh-CN" altLang="en-US" sz="1000" b="1">
                        <a:solidFill>
                          <a:srgbClr val="004A7E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净增数</a:t>
                      </a:r>
                      <a:endParaRPr lang="zh-CN" altLang="en-US" sz="1000" b="1">
                        <a:solidFill>
                          <a:srgbClr val="004A7E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原创率</a:t>
                      </a:r>
                      <a:r>
                        <a:rPr lang="en-US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(%)</a:t>
                      </a:r>
                      <a:endParaRPr lang="en-US" altLang="en-US" sz="1000" b="1">
                        <a:solidFill>
                          <a:srgbClr val="004A7E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平均被转发率</a:t>
                      </a:r>
                      <a:r>
                        <a:rPr lang="en-US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(%)</a:t>
                      </a:r>
                      <a:endParaRPr lang="en-US" altLang="en-US" sz="1000" b="1">
                        <a:solidFill>
                          <a:srgbClr val="004A7E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平均被评论率</a:t>
                      </a:r>
                      <a:r>
                        <a:rPr lang="en-US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(%)</a:t>
                      </a:r>
                      <a:endParaRPr lang="en-US" altLang="en-US" sz="1000" b="1">
                        <a:solidFill>
                          <a:srgbClr val="004A7E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点赞数</a:t>
                      </a:r>
                      <a:endParaRPr lang="zh-CN" altLang="en-US" sz="1000" b="1">
                        <a:solidFill>
                          <a:srgbClr val="004A7E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</a:tr>
              <a:tr h="291465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1">
                          <a:ln>
                            <a:noFill/>
                          </a:ln>
                          <a:solidFill>
                            <a:srgbClr val="004A7E"/>
                          </a:solidFill>
                        </a:rPr>
                        <a:t>1</a:t>
                      </a:r>
                      <a:endParaRPr lang="en-US" altLang="en-US" sz="1000" b="1">
                        <a:ln>
                          <a:noFill/>
                        </a:ln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ln>
                            <a:noFill/>
                          </a:ln>
                          <a:solidFill>
                            <a:srgbClr val="004A7E"/>
                          </a:solidFill>
                        </a:rPr>
                        <a:t>上海发布</a:t>
                      </a:r>
                      <a:endParaRPr lang="zh-CN" sz="1000" b="1">
                        <a:ln>
                          <a:noFill/>
                        </a:ln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1">
                          <a:ln>
                            <a:noFill/>
                          </a:ln>
                          <a:solidFill>
                            <a:srgbClr val="004A7E"/>
                          </a:solidFill>
                        </a:rPr>
                        <a:t>1376.17</a:t>
                      </a:r>
                      <a:endParaRPr lang="en-US" sz="1000" b="1">
                        <a:ln>
                          <a:noFill/>
                        </a:ln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1">
                          <a:ln>
                            <a:noFill/>
                          </a:ln>
                          <a:solidFill>
                            <a:srgbClr val="004A7E"/>
                          </a:solidFill>
                        </a:rPr>
                        <a:t>9701000</a:t>
                      </a:r>
                      <a:endParaRPr lang="en-US" sz="1000" b="1">
                        <a:ln>
                          <a:noFill/>
                        </a:ln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1">
                          <a:ln>
                            <a:noFill/>
                          </a:ln>
                          <a:solidFill>
                            <a:srgbClr val="004A7E"/>
                          </a:solidFill>
                        </a:rPr>
                        <a:t>865</a:t>
                      </a:r>
                      <a:endParaRPr lang="en-US" sz="1000" b="1">
                        <a:ln>
                          <a:noFill/>
                        </a:ln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1">
                          <a:ln>
                            <a:noFill/>
                          </a:ln>
                          <a:solidFill>
                            <a:srgbClr val="004A7E"/>
                          </a:solidFill>
                        </a:rPr>
                        <a:t>100</a:t>
                      </a:r>
                      <a:endParaRPr lang="en-US" sz="1000" b="1">
                        <a:ln>
                          <a:noFill/>
                        </a:ln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1">
                          <a:ln>
                            <a:noFill/>
                          </a:ln>
                          <a:solidFill>
                            <a:srgbClr val="004A7E"/>
                          </a:solidFill>
                        </a:rPr>
                        <a:t>96.18</a:t>
                      </a:r>
                      <a:endParaRPr lang="en-US" sz="1000" b="1">
                        <a:ln>
                          <a:noFill/>
                        </a:ln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1">
                          <a:ln>
                            <a:noFill/>
                          </a:ln>
                          <a:solidFill>
                            <a:srgbClr val="004A7E"/>
                          </a:solidFill>
                        </a:rPr>
                        <a:t>80</a:t>
                      </a:r>
                      <a:endParaRPr lang="en-US" sz="1000" b="1">
                        <a:ln>
                          <a:noFill/>
                        </a:ln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1">
                          <a:ln>
                            <a:noFill/>
                          </a:ln>
                          <a:solidFill>
                            <a:srgbClr val="004A7E"/>
                          </a:solidFill>
                        </a:rPr>
                        <a:t>49886</a:t>
                      </a:r>
                      <a:endParaRPr lang="en-US" sz="1000" b="1">
                        <a:ln>
                          <a:noFill/>
                        </a:ln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</a:tr>
              <a:tr h="2921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2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北京发布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1223.04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9923000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965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57.93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39.27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5244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291465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3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四川发布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1132.61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6568000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758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76.12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35.09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2526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2921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4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吉林发布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1075.39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2052000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532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46.24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27.82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6498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2921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5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云南发布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1062.59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5182000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873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48.57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18.44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2260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2921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6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河北省人民政府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967.67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407000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407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86.49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26.04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374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291465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7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浙江发布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947.19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2424000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549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47.36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18.58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604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2921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8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广东发布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848.76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3360000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186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61.83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56.99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482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291465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9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天津发布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847.24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2686000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839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12.63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8.58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408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2921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甘肃发布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837.39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2944000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343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47.23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9.04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6294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291465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11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陕西发布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802.25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1543000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440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25.91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14.32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232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292735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12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安徽省人民政府网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788.07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351000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424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39.15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8.02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157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291465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13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河南政府网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779.4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240000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856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23.25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1.52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651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2921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14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青海发布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700.38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904000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396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91.92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1.01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370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291465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15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微博江苏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684.55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2851000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422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13.27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5.21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180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</a:tr>
            </a:tbl>
          </a:graphicData>
        </a:graphic>
      </p:graphicFrame>
      <p:graphicFrame>
        <p:nvGraphicFramePr>
          <p:cNvPr id="8" name="表格 7"/>
          <p:cNvGraphicFramePr/>
          <p:nvPr>
            <p:custDataLst>
              <p:tags r:id="rId5"/>
            </p:custDataLst>
          </p:nvPr>
        </p:nvGraphicFramePr>
        <p:xfrm>
          <a:off x="838835" y="1377950"/>
          <a:ext cx="10533380" cy="367665"/>
        </p:xfrm>
        <a:graphic>
          <a:graphicData uri="http://schemas.openxmlformats.org/drawingml/2006/table">
            <a:tbl>
              <a:tblPr firstRow="1" bandRow="1">
                <a:effectLst>
                  <a:outerShdw blurRad="50800" dist="76200" dir="2700000" algn="tl" rotWithShape="0">
                    <a:prstClr val="black">
                      <a:alpha val="45000"/>
                    </a:prstClr>
                  </a:outerShdw>
                </a:effectLst>
                <a:tableStyleId>{A54346D1-3658-4338-A1C7-7CB307C7CAEF}</a:tableStyleId>
              </a:tblPr>
              <a:tblGrid>
                <a:gridCol w="778510"/>
                <a:gridCol w="2271395"/>
                <a:gridCol w="1146175"/>
                <a:gridCol w="1005205"/>
                <a:gridCol w="1006475"/>
                <a:gridCol w="1005840"/>
                <a:gridCol w="1005205"/>
                <a:gridCol w="1157605"/>
                <a:gridCol w="1156970"/>
              </a:tblGrid>
              <a:tr h="367665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130" b="1">
                          <a:solidFill>
                            <a:schemeClr val="bg1"/>
                          </a:solidFill>
                          <a:latin typeface="Helvetica" charset="-122"/>
                        </a:rPr>
                        <a:t>1</a:t>
                      </a:r>
                      <a:endParaRPr lang="en-US" altLang="en-US" sz="1130" b="1">
                        <a:solidFill>
                          <a:schemeClr val="bg1"/>
                        </a:solidFill>
                        <a:latin typeface="Helvetica" charset="-122"/>
                      </a:endParaRPr>
                    </a:p>
                  </a:txBody>
                  <a:tcPr marL="12700" marR="12700" marT="12700" marB="14605" vert="horz" anchor="ctr" anchorCtr="0">
                    <a:lnL w="28575">
                      <a:solidFill>
                        <a:srgbClr val="FFFFFF"/>
                      </a:solidFill>
                      <a:prstDash val="solid"/>
                    </a:lnL>
                    <a:lnR>
                      <a:noFill/>
                    </a:lnR>
                    <a:lnT w="28575" cmpd="sng">
                      <a:solidFill>
                        <a:srgbClr val="FFFFFF"/>
                      </a:solidFill>
                      <a:prstDash val="solid"/>
                    </a:lnT>
                    <a:lnB w="28575" cmpd="sng">
                      <a:solidFill>
                        <a:srgbClr val="FFFFFF"/>
                      </a:solidFill>
                      <a:prstDash val="solid"/>
                    </a:lnB>
                    <a:solidFill>
                      <a:srgbClr val="235188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sz="1130" b="1">
                          <a:solidFill>
                            <a:schemeClr val="bg1"/>
                          </a:solidFill>
                          <a:latin typeface="Arial" panose="020B0604020202020204" pitchFamily="34" charset="0"/>
                        </a:rPr>
                        <a:t>上海发布</a:t>
                      </a:r>
                      <a:endParaRPr sz="1130" b="1">
                        <a:solidFill>
                          <a:schemeClr val="bg1"/>
                        </a:solidFill>
                        <a:latin typeface="Arial" panose="020B0604020202020204" pitchFamily="34" charset="0"/>
                      </a:endParaRPr>
                    </a:p>
                  </a:txBody>
                  <a:tcPr marL="12700" marR="12700" marT="12700" marB="14605" vert="horz" anchor="ctr" anchorCtr="0">
                    <a:lnL>
                      <a:noFill/>
                    </a:lnL>
                    <a:lnR>
                      <a:noFill/>
                    </a:lnR>
                    <a:lnT w="28575" cmpd="sng">
                      <a:solidFill>
                        <a:srgbClr val="FFFFFF"/>
                      </a:solidFill>
                      <a:prstDash val="solid"/>
                    </a:lnT>
                    <a:lnB w="28575" cmpd="sng">
                      <a:solidFill>
                        <a:srgbClr val="FFFFFF"/>
                      </a:solidFill>
                      <a:prstDash val="solid"/>
                    </a:lnB>
                    <a:solidFill>
                      <a:srgbClr val="235188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altLang="zh-CN" sz="1130" b="1">
                          <a:solidFill>
                            <a:schemeClr val="bg1"/>
                          </a:solidFill>
                          <a:latin typeface="Helvetica" charset="-122"/>
                        </a:rPr>
                        <a:t>1376.17</a:t>
                      </a:r>
                      <a:endParaRPr lang="en-US" altLang="zh-CN" sz="1130" b="1">
                        <a:solidFill>
                          <a:schemeClr val="bg1"/>
                        </a:solidFill>
                        <a:latin typeface="Helvetica" charset="-122"/>
                      </a:endParaRPr>
                    </a:p>
                  </a:txBody>
                  <a:tcPr marL="12700" marR="12700" marT="12700" marB="14605" vert="horz" anchor="ctr" anchorCtr="0">
                    <a:lnL>
                      <a:noFill/>
                    </a:lnL>
                    <a:lnR>
                      <a:noFill/>
                    </a:lnR>
                    <a:lnT w="28575" cmpd="sng">
                      <a:solidFill>
                        <a:srgbClr val="FFFFFF"/>
                      </a:solidFill>
                      <a:prstDash val="solid"/>
                    </a:lnT>
                    <a:lnB w="28575" cmpd="sng">
                      <a:solidFill>
                        <a:srgbClr val="FFFFFF"/>
                      </a:solidFill>
                      <a:prstDash val="solid"/>
                    </a:lnB>
                    <a:solidFill>
                      <a:srgbClr val="235188"/>
                    </a:solidFill>
                  </a:tcPr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altLang="zh-CN" sz="1130" b="1">
                          <a:solidFill>
                            <a:schemeClr val="bg1"/>
                          </a:solidFill>
                          <a:latin typeface="Helvetica" charset="-122"/>
                        </a:rPr>
                        <a:t>9701000</a:t>
                      </a:r>
                      <a:endParaRPr lang="en-US" altLang="zh-CN" sz="1130" b="1">
                        <a:solidFill>
                          <a:schemeClr val="bg1"/>
                        </a:solidFill>
                        <a:latin typeface="Helvetica" charset="-122"/>
                      </a:endParaRPr>
                    </a:p>
                  </a:txBody>
                  <a:tcPr marL="12700" marR="12700" marT="12700" marB="14605" vert="horz" anchor="ctr" anchorCtr="0">
                    <a:lnL>
                      <a:noFill/>
                    </a:lnL>
                    <a:lnR>
                      <a:noFill/>
                    </a:lnR>
                    <a:lnT w="28575" cmpd="sng">
                      <a:solidFill>
                        <a:srgbClr val="FFFFFF"/>
                      </a:solidFill>
                      <a:prstDash val="solid"/>
                    </a:lnT>
                    <a:lnB w="28575" cmpd="sng">
                      <a:solidFill>
                        <a:srgbClr val="FFFFFF"/>
                      </a:solidFill>
                      <a:prstDash val="solid"/>
                    </a:lnB>
                    <a:solidFill>
                      <a:srgbClr val="235188"/>
                    </a:solidFill>
                  </a:tcPr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altLang="zh-CN" sz="1130" b="1">
                          <a:solidFill>
                            <a:schemeClr val="bg1"/>
                          </a:solidFill>
                          <a:latin typeface="Helvetica" charset="-122"/>
                        </a:rPr>
                        <a:t>865</a:t>
                      </a:r>
                      <a:endParaRPr lang="en-US" altLang="zh-CN" sz="1130" b="1">
                        <a:solidFill>
                          <a:schemeClr val="bg1"/>
                        </a:solidFill>
                        <a:latin typeface="Helvetica" charset="-122"/>
                      </a:endParaRPr>
                    </a:p>
                  </a:txBody>
                  <a:tcPr marL="12700" marR="12700" marT="12700" marB="14605" vert="horz" anchor="ctr" anchorCtr="0">
                    <a:lnL>
                      <a:noFill/>
                    </a:lnL>
                    <a:lnR>
                      <a:noFill/>
                    </a:lnR>
                    <a:lnT w="28575" cmpd="sng">
                      <a:solidFill>
                        <a:srgbClr val="FFFFFF"/>
                      </a:solidFill>
                      <a:prstDash val="solid"/>
                    </a:lnT>
                    <a:lnB w="28575" cmpd="sng">
                      <a:solidFill>
                        <a:srgbClr val="FFFFFF"/>
                      </a:solidFill>
                      <a:prstDash val="solid"/>
                    </a:lnB>
                    <a:solidFill>
                      <a:srgbClr val="235188"/>
                    </a:solidFill>
                  </a:tcPr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130" b="1">
                          <a:solidFill>
                            <a:schemeClr val="bg1"/>
                          </a:solidFill>
                          <a:latin typeface="Helvetica" charset="-122"/>
                        </a:rPr>
                        <a:t>100</a:t>
                      </a:r>
                      <a:endParaRPr lang="en-US" sz="1130" b="1">
                        <a:solidFill>
                          <a:schemeClr val="bg1"/>
                        </a:solidFill>
                        <a:latin typeface="Helvetica" charset="-122"/>
                      </a:endParaRPr>
                    </a:p>
                  </a:txBody>
                  <a:tcPr marL="12700" marR="12700" marT="12700" marB="14605" vert="horz" anchor="ctr" anchorCtr="0">
                    <a:lnL>
                      <a:noFill/>
                    </a:lnL>
                    <a:lnR>
                      <a:noFill/>
                    </a:lnR>
                    <a:lnT w="28575" cmpd="sng">
                      <a:solidFill>
                        <a:srgbClr val="FFFFFF"/>
                      </a:solidFill>
                      <a:prstDash val="solid"/>
                    </a:lnT>
                    <a:lnB w="28575" cmpd="sng">
                      <a:solidFill>
                        <a:srgbClr val="FFFFFF"/>
                      </a:solidFill>
                      <a:prstDash val="solid"/>
                    </a:lnB>
                    <a:solidFill>
                      <a:srgbClr val="235188"/>
                    </a:solidFill>
                  </a:tcPr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altLang="zh-CN" sz="1130" b="1">
                          <a:solidFill>
                            <a:schemeClr val="bg1"/>
                          </a:solidFill>
                          <a:latin typeface="Helvetica" charset="-122"/>
                        </a:rPr>
                        <a:t>96.18</a:t>
                      </a:r>
                      <a:endParaRPr lang="en-US" altLang="zh-CN" sz="1130" b="1">
                        <a:solidFill>
                          <a:schemeClr val="bg1"/>
                        </a:solidFill>
                        <a:latin typeface="Helvetica" charset="-122"/>
                      </a:endParaRPr>
                    </a:p>
                  </a:txBody>
                  <a:tcPr marL="12700" marR="12700" marT="12700" marB="14605" vert="horz" anchor="ctr" anchorCtr="0">
                    <a:lnL>
                      <a:noFill/>
                    </a:lnL>
                    <a:lnR>
                      <a:noFill/>
                    </a:lnR>
                    <a:lnT w="28575" cmpd="sng">
                      <a:solidFill>
                        <a:srgbClr val="FFFFFF"/>
                      </a:solidFill>
                      <a:prstDash val="solid"/>
                    </a:lnT>
                    <a:lnB w="28575" cmpd="sng">
                      <a:solidFill>
                        <a:srgbClr val="FFFFFF"/>
                      </a:solidFill>
                      <a:prstDash val="solid"/>
                    </a:lnB>
                    <a:solidFill>
                      <a:srgbClr val="235188"/>
                    </a:solidFill>
                  </a:tcPr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altLang="zh-CN" sz="1130" b="1">
                          <a:solidFill>
                            <a:schemeClr val="bg1"/>
                          </a:solidFill>
                          <a:latin typeface="Helvetica" charset="-122"/>
                        </a:rPr>
                        <a:t>80</a:t>
                      </a:r>
                      <a:endParaRPr lang="en-US" altLang="zh-CN" sz="1130" b="1">
                        <a:solidFill>
                          <a:schemeClr val="bg1"/>
                        </a:solidFill>
                        <a:latin typeface="Helvetica" charset="-122"/>
                      </a:endParaRPr>
                    </a:p>
                  </a:txBody>
                  <a:tcPr marL="12700" marR="12700" marT="12700" marB="14605" vert="horz" anchor="ctr" anchorCtr="0">
                    <a:lnL>
                      <a:noFill/>
                    </a:lnL>
                    <a:lnR>
                      <a:noFill/>
                    </a:lnR>
                    <a:lnT w="28575" cmpd="sng">
                      <a:solidFill>
                        <a:srgbClr val="FFFFFF"/>
                      </a:solidFill>
                      <a:prstDash val="solid"/>
                    </a:lnT>
                    <a:lnB w="28575" cmpd="sng">
                      <a:solidFill>
                        <a:srgbClr val="FFFFFF"/>
                      </a:solidFill>
                      <a:prstDash val="solid"/>
                    </a:lnB>
                    <a:solidFill>
                      <a:srgbClr val="235188"/>
                    </a:solidFill>
                  </a:tcPr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altLang="zh-CN" sz="1130" b="1">
                          <a:solidFill>
                            <a:schemeClr val="bg1"/>
                          </a:solidFill>
                          <a:latin typeface="Helvetica" charset="-122"/>
                        </a:rPr>
                        <a:t>49886</a:t>
                      </a:r>
                      <a:endParaRPr lang="en-US" altLang="zh-CN" sz="1130" b="1">
                        <a:solidFill>
                          <a:schemeClr val="bg1"/>
                        </a:solidFill>
                        <a:latin typeface="Helvetica" charset="-122"/>
                      </a:endParaRPr>
                    </a:p>
                  </a:txBody>
                  <a:tcPr marL="12700" marR="12700" marT="12700" marB="14605" vert="horz" anchor="ctr" anchorCtr="0">
                    <a:lnL>
                      <a:noFill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lnT w="28575" cmpd="sng">
                      <a:solidFill>
                        <a:srgbClr val="FFFFFF"/>
                      </a:solidFill>
                      <a:prstDash val="solid"/>
                    </a:lnT>
                    <a:lnB w="28575" cmpd="sng">
                      <a:solidFill>
                        <a:srgbClr val="FFFFFF"/>
                      </a:solidFill>
                      <a:prstDash val="solid"/>
                    </a:lnB>
                    <a:solidFill>
                      <a:srgbClr val="235188"/>
                    </a:solidFill>
                  </a:tcPr>
                </a:tc>
              </a:tr>
            </a:tbl>
          </a:graphicData>
        </a:graphic>
      </p:graphicFrame>
      <p:sp>
        <p:nvSpPr>
          <p:cNvPr id="2" name="textbox 63"/>
          <p:cNvSpPr/>
          <p:nvPr/>
        </p:nvSpPr>
        <p:spPr>
          <a:xfrm>
            <a:off x="1019810" y="5840730"/>
            <a:ext cx="10137775" cy="864870"/>
          </a:xfrm>
          <a:prstGeom prst="rect">
            <a:avLst/>
          </a:prstGeom>
        </p:spPr>
        <p:txBody>
          <a:bodyPr vert="horz" wrap="square" lIns="0" tIns="0" rIns="0" bIns="0"/>
          <a:p>
            <a:pPr algn="l" rtl="0" eaLnBrk="0">
              <a:lnSpc>
                <a:spcPct val="150000"/>
              </a:lnSpc>
            </a:pPr>
            <a:r>
              <a:rPr sz="900" b="1" spc="12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说明：</a:t>
            </a:r>
            <a:r>
              <a:rPr sz="900" b="1" u="sng" spc="12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综合得分</a:t>
            </a:r>
            <a:r>
              <a:rPr sz="900" b="1" spc="9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=</a:t>
            </a:r>
            <a:r>
              <a:rPr sz="900" b="1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(</a:t>
            </a:r>
            <a:r>
              <a:rPr sz="900" b="1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20</a:t>
            </a:r>
            <a:r>
              <a:rPr sz="900" b="1" spc="1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%</a:t>
            </a:r>
            <a:r>
              <a:rPr sz="900" b="1" spc="12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活跃度</a:t>
            </a:r>
            <a:r>
              <a:rPr sz="900" b="1" spc="9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+</a:t>
            </a:r>
            <a:r>
              <a:rPr sz="900" b="1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80</a:t>
            </a:r>
            <a:r>
              <a:rPr sz="900" b="1" spc="1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%</a:t>
            </a:r>
            <a:r>
              <a:rPr sz="900" b="1" spc="12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传播度</a:t>
            </a:r>
            <a:r>
              <a:rPr sz="900" b="1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)</a:t>
            </a:r>
            <a:r>
              <a:rPr sz="900" b="1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*</a:t>
            </a:r>
            <a:r>
              <a:rPr sz="900" b="1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16</a:t>
            </a:r>
            <a:r>
              <a:rPr sz="900" b="1" spc="65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</a:t>
            </a:r>
            <a:endParaRPr lang="en-US" altLang="en-US" sz="900" b="1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13335" indent="-635" algn="l" rtl="0" eaLnBrk="0">
              <a:lnSpc>
                <a:spcPct val="150000"/>
              </a:lnSpc>
              <a:spcBef>
                <a:spcPts val="5"/>
              </a:spcBef>
            </a:pPr>
            <a:r>
              <a:rPr sz="900" spc="10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活跃度</a:t>
            </a:r>
            <a:r>
              <a:rPr sz="900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=</a:t>
            </a:r>
            <a:r>
              <a:rPr sz="900" spc="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30</a:t>
            </a:r>
            <a:r>
              <a:rPr sz="900" spc="9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%</a:t>
            </a:r>
            <a:r>
              <a:rPr sz="900" spc="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l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n</a:t>
            </a:r>
            <a:r>
              <a:rPr sz="9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(</a:t>
            </a:r>
            <a:r>
              <a:rPr sz="900" spc="10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发博数</a:t>
            </a:r>
            <a:r>
              <a:rPr sz="900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+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</a:t>
            </a:r>
            <a:r>
              <a:rPr sz="9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)</a:t>
            </a:r>
            <a:r>
              <a:rPr sz="900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+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70</a:t>
            </a:r>
            <a:r>
              <a:rPr sz="900" spc="9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%</a:t>
            </a:r>
            <a:r>
              <a:rPr sz="900" spc="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l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n</a:t>
            </a:r>
            <a:r>
              <a:rPr sz="9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(</a:t>
            </a:r>
            <a:r>
              <a:rPr sz="900" spc="10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原创微博数</a:t>
            </a:r>
            <a:r>
              <a:rPr sz="900" spc="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900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+</a:t>
            </a:r>
            <a:r>
              <a:rPr sz="900" spc="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</a:t>
            </a:r>
            <a:r>
              <a:rPr sz="9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)</a:t>
            </a:r>
            <a:r>
              <a:rPr sz="900" spc="10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；平均被转发率</a:t>
            </a:r>
            <a:r>
              <a:rPr sz="900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=</a:t>
            </a:r>
            <a:r>
              <a:rPr sz="900" spc="10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转发数</a:t>
            </a:r>
            <a:r>
              <a:rPr sz="9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/</a:t>
            </a:r>
            <a:r>
              <a:rPr sz="900" spc="10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发布数；平均被评论率</a:t>
            </a:r>
            <a:r>
              <a:rPr sz="900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=</a:t>
            </a:r>
            <a:r>
              <a:rPr sz="900" spc="10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评论数</a:t>
            </a:r>
            <a:r>
              <a:rPr sz="9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/</a:t>
            </a:r>
            <a:r>
              <a:rPr sz="900" spc="10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发布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数</a:t>
            </a:r>
            <a:r>
              <a:rPr sz="900" spc="10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；</a:t>
            </a:r>
            <a:r>
              <a:rPr sz="9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endParaRPr sz="900" spc="0" dirty="0">
              <a:solidFill>
                <a:srgbClr val="000000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13335" indent="-635" algn="l" rtl="0" eaLnBrk="0">
              <a:lnSpc>
                <a:spcPct val="150000"/>
              </a:lnSpc>
              <a:spcBef>
                <a:spcPts val="5"/>
              </a:spcBef>
            </a:pPr>
            <a:r>
              <a:rPr sz="900" spc="1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传播度</a:t>
            </a:r>
            <a:r>
              <a:rPr sz="900" spc="8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=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20</a:t>
            </a:r>
            <a:r>
              <a:rPr sz="900" spc="9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%</a:t>
            </a:r>
            <a:r>
              <a:rPr sz="900" spc="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l</a:t>
            </a:r>
            <a:r>
              <a:rPr sz="900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n</a:t>
            </a:r>
            <a:r>
              <a:rPr sz="9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(</a:t>
            </a:r>
            <a:r>
              <a:rPr sz="900" spc="1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转发数</a:t>
            </a:r>
            <a:r>
              <a:rPr sz="900" spc="8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+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</a:t>
            </a:r>
            <a:r>
              <a:rPr sz="9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)</a:t>
            </a:r>
            <a:r>
              <a:rPr sz="900" spc="8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+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20</a:t>
            </a:r>
            <a:r>
              <a:rPr sz="900" spc="9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%</a:t>
            </a:r>
            <a:r>
              <a:rPr sz="900" spc="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l</a:t>
            </a:r>
            <a:r>
              <a:rPr sz="900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n</a:t>
            </a:r>
            <a:r>
              <a:rPr sz="9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(</a:t>
            </a:r>
            <a:r>
              <a:rPr sz="900" spc="1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评论数</a:t>
            </a:r>
            <a:r>
              <a:rPr sz="900" spc="8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+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</a:t>
            </a:r>
            <a:r>
              <a:rPr sz="9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)</a:t>
            </a:r>
            <a:r>
              <a:rPr sz="900" spc="8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+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25</a:t>
            </a:r>
            <a:r>
              <a:rPr sz="900" spc="9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%</a:t>
            </a:r>
            <a:r>
              <a:rPr sz="900" spc="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l</a:t>
            </a:r>
            <a:r>
              <a:rPr sz="900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n</a:t>
            </a:r>
            <a:r>
              <a:rPr sz="9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(</a:t>
            </a:r>
            <a:r>
              <a:rPr sz="900" spc="1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原创转发数</a:t>
            </a:r>
            <a:r>
              <a:rPr sz="900" spc="8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+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</a:t>
            </a:r>
            <a:r>
              <a:rPr sz="9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)</a:t>
            </a:r>
            <a:r>
              <a:rPr sz="900" spc="8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+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25</a:t>
            </a:r>
            <a:r>
              <a:rPr sz="900" spc="9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%</a:t>
            </a:r>
            <a:r>
              <a:rPr sz="900" spc="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l</a:t>
            </a:r>
            <a:r>
              <a:rPr sz="900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n</a:t>
            </a:r>
            <a:r>
              <a:rPr sz="9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(</a:t>
            </a:r>
            <a:r>
              <a:rPr sz="900" spc="1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原创评论数</a:t>
            </a:r>
            <a:r>
              <a:rPr sz="900" spc="8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+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</a:t>
            </a:r>
            <a:r>
              <a:rPr sz="9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)</a:t>
            </a:r>
            <a:r>
              <a:rPr sz="900" spc="8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+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10</a:t>
            </a:r>
            <a:r>
              <a:rPr sz="900" spc="9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%</a:t>
            </a:r>
            <a:r>
              <a:rPr sz="900" spc="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l</a:t>
            </a:r>
            <a:r>
              <a:rPr sz="900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n</a:t>
            </a:r>
            <a:r>
              <a:rPr sz="9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(</a:t>
            </a:r>
            <a:r>
              <a:rPr sz="900" spc="1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点</a:t>
            </a:r>
            <a:r>
              <a:rPr sz="900" spc="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赞</a:t>
            </a:r>
            <a:r>
              <a:rPr sz="9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数+1)</a:t>
            </a:r>
            <a:endParaRPr lang="en-US" altLang="en-US" sz="9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8"/>
          <p:cNvGrpSpPr/>
          <p:nvPr/>
        </p:nvGrpSpPr>
        <p:grpSpPr>
          <a:xfrm rot="21600000">
            <a:off x="0" y="0"/>
            <a:ext cx="12192000" cy="914400"/>
            <a:chOff x="0" y="0"/>
            <a:chExt cx="12192000" cy="914400"/>
          </a:xfrm>
        </p:grpSpPr>
        <p:sp>
          <p:nvSpPr>
            <p:cNvPr id="99" name="rect"/>
            <p:cNvSpPr/>
            <p:nvPr/>
          </p:nvSpPr>
          <p:spPr>
            <a:xfrm>
              <a:off x="0" y="0"/>
              <a:ext cx="12192000" cy="914400"/>
            </a:xfrm>
            <a:prstGeom prst="rect">
              <a:avLst/>
            </a:prstGeom>
            <a:solidFill>
              <a:srgbClr val="D9ECFE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100" name="textbox 100"/>
            <p:cNvSpPr/>
            <p:nvPr/>
          </p:nvSpPr>
          <p:spPr>
            <a:xfrm>
              <a:off x="698500" y="241935"/>
              <a:ext cx="4775200" cy="471170"/>
            </a:xfrm>
            <a:prstGeom prst="rect">
              <a:avLst/>
            </a:prstGeom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92000"/>
                </a:lnSpc>
              </a:pPr>
              <a:endParaRPr lang="en-US" altLang="en-US" sz="100" dirty="0"/>
            </a:p>
            <a:p>
              <a:pPr indent="12700" algn="l" rtl="0" eaLnBrk="0">
                <a:lnSpc>
                  <a:spcPct val="91000"/>
                </a:lnSpc>
              </a:pPr>
              <a:r>
                <a:rPr sz="3200" spc="-10" dirty="0">
                  <a:ln w="9525" cap="flat" cmpd="sng">
                    <a:solidFill>
                      <a:srgbClr val="000000">
                        <a:alpha val="100000"/>
                      </a:srgbClr>
                    </a:solidFill>
                    <a:prstDash val="solid"/>
                    <a:miter lim="0"/>
                  </a:ln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3.</a:t>
              </a:r>
              <a:r>
                <a:rPr sz="3200" spc="-250" dirty="0"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 </a:t>
              </a:r>
              <a:r>
                <a:rPr sz="3200" spc="-20" dirty="0">
                  <a:ln w="9525" cap="flat" cmpd="sng">
                    <a:solidFill>
                      <a:srgbClr val="000000">
                        <a:alpha val="100000"/>
                      </a:srgbClr>
                    </a:solidFill>
                    <a:prstDash val="solid"/>
                    <a:miter lim="0"/>
                  </a:ln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严重表述不规</a:t>
              </a:r>
              <a:r>
                <a:rPr sz="3200" spc="-5" dirty="0">
                  <a:ln w="9525" cap="flat" cmpd="sng">
                    <a:solidFill>
                      <a:srgbClr val="000000">
                        <a:alpha val="100000"/>
                      </a:srgbClr>
                    </a:solidFill>
                    <a:prstDash val="solid"/>
                    <a:miter lim="0"/>
                  </a:ln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范</a:t>
              </a:r>
              <a:r>
                <a:rPr sz="3200" spc="0" dirty="0">
                  <a:ln w="9525" cap="flat" cmpd="sng">
                    <a:solidFill>
                      <a:srgbClr val="000000">
                        <a:alpha val="100000"/>
                      </a:srgbClr>
                    </a:solidFill>
                    <a:prstDash val="solid"/>
                    <a:miter lim="0"/>
                  </a:ln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问题</a:t>
              </a:r>
              <a:endParaRPr lang="en-US" altLang="en-US" sz="3200" dirty="0"/>
            </a:p>
          </p:txBody>
        </p:sp>
        <p:pic>
          <p:nvPicPr>
            <p:cNvPr id="101" name="picture 101" descr="E:\资质\星鸟测评logo.png星鸟测评logo"/>
            <p:cNvPicPr>
              <a:picLocks noChangeAspect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>
            <a:xfrm rot="21600000">
              <a:off x="10527792" y="223519"/>
              <a:ext cx="1548383" cy="467360"/>
            </a:xfrm>
            <a:prstGeom prst="rect">
              <a:avLst/>
            </a:prstGeom>
          </p:spPr>
        </p:pic>
      </p:grpSp>
      <p:sp>
        <p:nvSpPr>
          <p:cNvPr id="103" name="textbox 103"/>
          <p:cNvSpPr/>
          <p:nvPr/>
        </p:nvSpPr>
        <p:spPr>
          <a:xfrm>
            <a:off x="993775" y="1189990"/>
            <a:ext cx="10478770" cy="107759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indent="406400" algn="just" rtl="0" eaLnBrk="0" fontAlgn="auto">
              <a:lnSpc>
                <a:spcPct val="150000"/>
              </a:lnSpc>
              <a:extLst>
                <a:ext uri="{35155182-B16C-46BC-9424-99874614C6A1}">
                  <wpsdc:indentchars xmlns:wpsdc="http://www.wps.cn/officeDocument/2017/drawingmlCustomData" val="200" checksum="1740828767"/>
                </a:ext>
              </a:extLst>
            </a:pPr>
            <a:r>
              <a:rPr lang="zh-CN" sz="1600" b="1" dirty="0">
                <a:solidFill>
                  <a:schemeClr val="accent2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当月有</a:t>
            </a:r>
            <a:r>
              <a:rPr lang="en-US" altLang="zh-CN" sz="1600" b="1" dirty="0">
                <a:solidFill>
                  <a:schemeClr val="accent2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10</a:t>
            </a:r>
            <a:r>
              <a:rPr lang="zh-CN" altLang="en-US" sz="1600" b="1" dirty="0">
                <a:solidFill>
                  <a:schemeClr val="accent2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个省级微博存在</a:t>
            </a:r>
            <a:r>
              <a:rPr lang="en-US" altLang="zh-CN" sz="1600" b="1" dirty="0">
                <a:solidFill>
                  <a:schemeClr val="accent2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20</a:t>
            </a:r>
            <a:r>
              <a:rPr lang="zh-CN" altLang="en-US" sz="1600" b="1" dirty="0">
                <a:solidFill>
                  <a:schemeClr val="accent2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处严重表述不规范问题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，其中</a:t>
            </a:r>
            <a:r>
              <a:rPr sz="1600" b="1" dirty="0">
                <a:solidFill>
                  <a:schemeClr val="accent2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“</a:t>
            </a:r>
            <a:r>
              <a:rPr lang="zh-CN" altLang="zh-CN" sz="1600" b="1" dirty="0">
                <a:solidFill>
                  <a:schemeClr val="accent2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上海发布</a:t>
            </a:r>
            <a:r>
              <a:rPr sz="1600" b="1" dirty="0">
                <a:solidFill>
                  <a:schemeClr val="accent2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”</a:t>
            </a:r>
            <a:r>
              <a:rPr lang="zh-CN" alt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存在问题最多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（</a:t>
            </a:r>
            <a:r>
              <a:rPr 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共</a:t>
            </a:r>
            <a:r>
              <a:rPr lang="en-US" alt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6</a:t>
            </a:r>
            <a:r>
              <a:rPr lang="zh-CN" alt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处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，占比</a:t>
            </a:r>
            <a:r>
              <a:rPr 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30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%）</a:t>
            </a:r>
            <a:r>
              <a:rPr 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。</a:t>
            </a:r>
            <a:r>
              <a:rPr sz="16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出现</a:t>
            </a:r>
            <a:r>
              <a:rPr lang="zh-CN" sz="16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的</a:t>
            </a:r>
            <a:r>
              <a:rPr sz="16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严重表述错误问题主要集中在</a:t>
            </a:r>
            <a:r>
              <a:rPr lang="zh-CN" sz="16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政治类表述不规范</a:t>
            </a:r>
            <a:r>
              <a:rPr 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、</a:t>
            </a:r>
            <a:r>
              <a:rPr lang="zh-CN" sz="16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口号错误</a:t>
            </a:r>
            <a:r>
              <a:rPr sz="16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等</a:t>
            </a:r>
            <a:r>
              <a:rPr lang="zh-CN" sz="16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，</a:t>
            </a:r>
            <a:r>
              <a:rPr sz="16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如</a:t>
            </a:r>
            <a:r>
              <a:rPr lang="en-US" sz="16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“</a:t>
            </a:r>
            <a:r>
              <a:rPr lang="zh-CN" altLang="en-US" sz="16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文化旅游局</a:t>
            </a:r>
            <a:r>
              <a:rPr sz="16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”、“</a:t>
            </a:r>
            <a:r>
              <a:rPr lang="zh-CN" altLang="en-US" sz="16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纪念九一八事变</a:t>
            </a:r>
            <a:r>
              <a:rPr sz="16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”</a:t>
            </a:r>
            <a:r>
              <a:rPr lang="zh-CN" sz="16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、</a:t>
            </a:r>
            <a:r>
              <a:rPr lang="en-US" altLang="zh-CN" sz="16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“</a:t>
            </a:r>
            <a:r>
              <a:rPr lang="zh-CN" altLang="en-US" sz="16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贯通学习</a:t>
            </a:r>
            <a:r>
              <a:rPr lang="en-US" altLang="zh-CN" sz="16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”</a:t>
            </a:r>
            <a:r>
              <a:rPr lang="zh-CN" sz="16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等</a:t>
            </a:r>
            <a:r>
              <a:rPr sz="16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。</a:t>
            </a:r>
            <a:endParaRPr sz="1600" spc="40" dirty="0">
              <a:solidFill>
                <a:srgbClr val="000000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pic>
        <p:nvPicPr>
          <p:cNvPr id="109" name="picture 10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0" y="6376415"/>
            <a:ext cx="720852" cy="481584"/>
          </a:xfrm>
          <a:prstGeom prst="rect">
            <a:avLst/>
          </a:prstGeom>
        </p:spPr>
      </p:pic>
      <p:pic>
        <p:nvPicPr>
          <p:cNvPr id="110" name="picture 11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1600000">
            <a:off x="11472671" y="6376415"/>
            <a:ext cx="719328" cy="481584"/>
          </a:xfrm>
          <a:prstGeom prst="rect">
            <a:avLst/>
          </a:prstGeom>
        </p:spPr>
      </p:pic>
      <p:graphicFrame>
        <p:nvGraphicFramePr>
          <p:cNvPr id="6" name="图表 5"/>
          <p:cNvGraphicFramePr/>
          <p:nvPr/>
        </p:nvGraphicFramePr>
        <p:xfrm>
          <a:off x="993775" y="2543175"/>
          <a:ext cx="4572000" cy="40163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  <p:graphicFrame>
        <p:nvGraphicFramePr>
          <p:cNvPr id="3" name="图表 2"/>
          <p:cNvGraphicFramePr/>
          <p:nvPr/>
        </p:nvGraphicFramePr>
        <p:xfrm>
          <a:off x="6235065" y="2543175"/>
          <a:ext cx="5237480" cy="401193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6"/>
          <p:cNvGrpSpPr/>
          <p:nvPr/>
        </p:nvGrpSpPr>
        <p:grpSpPr>
          <a:xfrm rot="21600000">
            <a:off x="0" y="0"/>
            <a:ext cx="12192000" cy="914400"/>
            <a:chOff x="0" y="0"/>
            <a:chExt cx="12192000" cy="914400"/>
          </a:xfrm>
        </p:grpSpPr>
        <p:sp>
          <p:nvSpPr>
            <p:cNvPr id="125" name="rect"/>
            <p:cNvSpPr/>
            <p:nvPr/>
          </p:nvSpPr>
          <p:spPr>
            <a:xfrm>
              <a:off x="0" y="0"/>
              <a:ext cx="12192000" cy="914400"/>
            </a:xfrm>
            <a:prstGeom prst="rect">
              <a:avLst/>
            </a:prstGeom>
            <a:solidFill>
              <a:srgbClr val="D9ECFE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126" name="textbox 126"/>
            <p:cNvSpPr/>
            <p:nvPr/>
          </p:nvSpPr>
          <p:spPr>
            <a:xfrm>
              <a:off x="674801" y="239994"/>
              <a:ext cx="2210435" cy="474344"/>
            </a:xfrm>
            <a:prstGeom prst="rect">
              <a:avLst/>
            </a:prstGeom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82000"/>
                </a:lnSpc>
              </a:pPr>
              <a:endParaRPr lang="en-US" altLang="en-US" sz="100" dirty="0"/>
            </a:p>
            <a:p>
              <a:pPr indent="12700" algn="l" rtl="0" eaLnBrk="0">
                <a:lnSpc>
                  <a:spcPct val="92000"/>
                </a:lnSpc>
              </a:pPr>
              <a:r>
                <a:rPr sz="3200" b="1" spc="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4</a:t>
              </a:r>
              <a:r>
                <a:rPr sz="3200" spc="-25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</a:t>
              </a:r>
              <a:r>
                <a:rPr sz="3200" b="1" spc="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.</a:t>
              </a:r>
              <a:r>
                <a:rPr sz="3200" spc="-2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</a:t>
              </a:r>
              <a:r>
                <a:rPr sz="3200" spc="0" dirty="0">
                  <a:ln w="9525" cap="flat" cmpd="sng">
                    <a:solidFill>
                      <a:srgbClr val="000000">
                        <a:alpha val="100000"/>
                      </a:srgbClr>
                    </a:solidFill>
                    <a:prstDash val="solid"/>
                    <a:miter lim="0"/>
                  </a:ln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热点文章</a:t>
              </a:r>
              <a:endParaRPr lang="en-US" altLang="en-US" sz="3200" dirty="0"/>
            </a:p>
          </p:txBody>
        </p:sp>
        <p:pic>
          <p:nvPicPr>
            <p:cNvPr id="127" name="picture 127" descr="E:\资质\星鸟测评logo.png星鸟测评logo"/>
            <p:cNvPicPr>
              <a:picLocks noChangeAspect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>
            <a:xfrm rot="21600000">
              <a:off x="10527792" y="223519"/>
              <a:ext cx="1548383" cy="467360"/>
            </a:xfrm>
            <a:prstGeom prst="rect">
              <a:avLst/>
            </a:prstGeom>
          </p:spPr>
        </p:pic>
      </p:grpSp>
      <p:pic>
        <p:nvPicPr>
          <p:cNvPr id="141" name="picture 14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0" y="6376415"/>
            <a:ext cx="720852" cy="481584"/>
          </a:xfrm>
          <a:prstGeom prst="rect">
            <a:avLst/>
          </a:prstGeom>
        </p:spPr>
      </p:pic>
      <p:pic>
        <p:nvPicPr>
          <p:cNvPr id="142" name="picture 14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11472671" y="6376415"/>
            <a:ext cx="719328" cy="481584"/>
          </a:xfrm>
          <a:prstGeom prst="rect">
            <a:avLst/>
          </a:prstGeom>
        </p:spPr>
      </p:pic>
      <p:sp>
        <p:nvSpPr>
          <p:cNvPr id="4" name="object 3"/>
          <p:cNvSpPr txBox="1"/>
          <p:nvPr/>
        </p:nvSpPr>
        <p:spPr>
          <a:xfrm>
            <a:off x="664210" y="1191895"/>
            <a:ext cx="10863580" cy="75120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p>
            <a:pPr marR="5080" indent="406400" algn="just" fontAlgn="auto">
              <a:lnSpc>
                <a:spcPct val="150000"/>
              </a:lnSpc>
              <a:spcBef>
                <a:spcPts val="100"/>
              </a:spcBef>
              <a:extLst>
                <a:ext uri="{35155182-B16C-46BC-9424-99874614C6A1}">
                  <wpsdc:indentchars xmlns:wpsdc="http://www.wps.cn/officeDocument/2017/drawingmlCustomData" val="200" checksum="1740828767"/>
                </a:ext>
              </a:extLst>
            </a:pP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当月有</a:t>
            </a:r>
            <a:r>
              <a:rPr 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3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个</a:t>
            </a:r>
            <a:r>
              <a:rPr 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省级微博发布点赞数超过</a:t>
            </a:r>
            <a:r>
              <a:rPr lang="en-US" alt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</a:t>
            </a:r>
            <a:r>
              <a:rPr lang="zh-CN" alt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千的文章共</a:t>
            </a:r>
            <a:r>
              <a:rPr lang="en-US" alt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5</a:t>
            </a:r>
            <a:r>
              <a:rPr lang="zh-CN" alt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篇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其中</a:t>
            </a:r>
            <a:r>
              <a:rPr lang="en-US" altLang="zh-CN" sz="1600" b="1" dirty="0">
                <a:solidFill>
                  <a:srgbClr val="EB6E1B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“</a:t>
            </a:r>
            <a:r>
              <a:rPr lang="zh-CN" altLang="en-US" sz="1600" b="1" dirty="0">
                <a:solidFill>
                  <a:srgbClr val="EB6E1B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上海发布</a:t>
            </a:r>
            <a:r>
              <a:rPr lang="en-US" altLang="zh-CN" sz="1600" b="1" dirty="0">
                <a:solidFill>
                  <a:srgbClr val="EB6E1B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”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热门文章数最多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（</a:t>
            </a:r>
            <a:r>
              <a:rPr 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共</a:t>
            </a:r>
            <a:r>
              <a:rPr lang="en-US" alt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3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篇，</a:t>
            </a:r>
            <a:r>
              <a:rPr 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各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占比</a:t>
            </a:r>
            <a:r>
              <a:rPr 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60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%）。网民重点</a:t>
            </a:r>
            <a:r>
              <a:rPr 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关注知识科普、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时事新闻等信息</a:t>
            </a:r>
            <a:r>
              <a:rPr 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。</a:t>
            </a:r>
            <a:endParaRPr lang="zh-CN" sz="16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graphicFrame>
        <p:nvGraphicFramePr>
          <p:cNvPr id="5" name="表格 4"/>
          <p:cNvGraphicFramePr/>
          <p:nvPr>
            <p:custDataLst>
              <p:tags r:id="rId5"/>
            </p:custDataLst>
          </p:nvPr>
        </p:nvGraphicFramePr>
        <p:xfrm>
          <a:off x="720408" y="2296795"/>
          <a:ext cx="6315075" cy="4279000"/>
        </p:xfrm>
        <a:graphic>
          <a:graphicData uri="http://schemas.openxmlformats.org/drawingml/2006/table">
            <a:tbl>
              <a:tblPr firstRow="1" bandRow="1">
                <a:tableStyleId>{69012ECD-51FC-41F1-AA8D-1B2483CD663E}</a:tableStyleId>
              </a:tblPr>
              <a:tblGrid>
                <a:gridCol w="409575"/>
                <a:gridCol w="1199515"/>
                <a:gridCol w="3401060"/>
                <a:gridCol w="661035"/>
                <a:gridCol w="643890"/>
              </a:tblGrid>
              <a:tr h="648000">
                <a:tc gridSpan="5"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100"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当月点赞数</a:t>
                      </a:r>
                      <a:r>
                        <a:rPr lang="en-US" sz="1100"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1K</a:t>
                      </a:r>
                      <a:r>
                        <a:rPr lang="zh-CN" sz="1100"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+热门文章</a:t>
                      </a:r>
                      <a:endParaRPr lang="en-US" altLang="zh-CN" sz="1100"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12700" marR="12700" marT="12700" marB="0" vert="horz" anchor="ctr" anchorCtr="1"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  <a:tr h="57600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100" b="1">
                          <a:latin typeface="微软雅黑" panose="020B0503020204020204" charset="-122"/>
                          <a:ea typeface="微软雅黑" panose="020B0503020204020204" charset="-122"/>
                        </a:rPr>
                        <a:t>序号</a:t>
                      </a:r>
                      <a:endParaRPr lang="zh-CN" altLang="en-US" sz="1100" b="1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71755" marB="36195" vert="horz" anchor="ctr" anchorCtr="1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100" b="1">
                          <a:latin typeface="微软雅黑" panose="020B0503020204020204" charset="-122"/>
                          <a:ea typeface="微软雅黑" panose="020B0503020204020204" charset="-122"/>
                        </a:rPr>
                        <a:t>微博名称</a:t>
                      </a:r>
                      <a:endParaRPr lang="zh-CN" altLang="en-US" sz="1100" b="1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71755" marB="36195" vert="horz" anchor="ctr" anchorCtr="1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100" b="1">
                          <a:latin typeface="微软雅黑" panose="020B0503020204020204" charset="-122"/>
                          <a:ea typeface="微软雅黑" panose="020B0503020204020204" charset="-122"/>
                        </a:rPr>
                        <a:t>文章标题</a:t>
                      </a:r>
                      <a:endParaRPr lang="zh-CN" altLang="en-US" sz="1100" b="1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71755" marB="36195" vert="horz" anchor="ctr" anchorCtr="1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100" b="1"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点赞数↓</a:t>
                      </a:r>
                      <a:endParaRPr lang="zh-CN" altLang="en-US" sz="1100" b="1"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12700" marR="12700" marT="71755" marB="36195" vert="horz" anchor="ctr" anchorCtr="1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100" b="1">
                          <a:latin typeface="微软雅黑" panose="020B0503020204020204" charset="-122"/>
                          <a:ea typeface="微软雅黑" panose="020B0503020204020204" charset="-122"/>
                        </a:rPr>
                        <a:t>评论数</a:t>
                      </a:r>
                      <a:endParaRPr lang="zh-CN" altLang="en-US" sz="1100" b="1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71755" marB="36195" vert="horz" anchor="ctr" anchorCtr="1"/>
                </a:tc>
              </a:tr>
              <a:tr h="5760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1</a:t>
                      </a:r>
                      <a:endParaRPr lang="en-US" sz="1000" b="1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zh-CN" altLang="en-US" sz="1000" b="1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sym typeface="+mn-ea"/>
                        </a:rPr>
                        <a:t>上海发布</a:t>
                      </a:r>
                      <a:endParaRPr lang="zh-CN" altLang="en-US" sz="1000" b="1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en-US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#上海滋味##不可错过的上海美食#《谍报上不封顶》同款焖</a:t>
                      </a:r>
                      <a:endParaRPr lang="en-US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en-US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4492</a:t>
                      </a:r>
                      <a:endParaRPr lang="en-US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en-US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118</a:t>
                      </a:r>
                      <a:endParaRPr lang="en-US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5760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2</a:t>
                      </a:r>
                      <a:endParaRPr lang="en-US" sz="1000" b="1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zh-CN" altLang="en-US" sz="1000" b="1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上海发布</a:t>
                      </a:r>
                      <a:endParaRPr lang="zh-CN" altLang="en-US" sz="1000" b="1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en-US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#全民反诈#演员张凌赫参与上海黄浦公安反诈宣传活动这些</a:t>
                      </a:r>
                      <a:endParaRPr lang="en-US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en-US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3000</a:t>
                      </a:r>
                      <a:endParaRPr lang="en-US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en-US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543</a:t>
                      </a:r>
                      <a:endParaRPr lang="en-US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5760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3</a:t>
                      </a:r>
                      <a:endParaRPr lang="en-US" sz="1000" b="1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zh-CN" altLang="en-US" sz="1000" b="1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吉林发布</a:t>
                      </a:r>
                      <a:endParaRPr lang="zh-CN" altLang="en-US" sz="1000" b="1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en-US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【#和易烊千玺朱亚文等相约长春航展#】9月19日至23日</a:t>
                      </a:r>
                      <a:endParaRPr lang="en-US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en-US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2964</a:t>
                      </a:r>
                      <a:endParaRPr lang="en-US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en-US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157</a:t>
                      </a:r>
                      <a:endParaRPr lang="en-US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5760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4</a:t>
                      </a:r>
                      <a:endParaRPr lang="en-US" sz="1000" b="1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zh-CN" altLang="en-US" sz="1000" b="1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上海发布</a:t>
                      </a:r>
                      <a:endParaRPr lang="zh-CN" altLang="en-US" sz="1000" b="1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en-US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上海闵行公安携手“反诈合伙人”@张凌赫z提醒您：凡是以</a:t>
                      </a:r>
                      <a:endParaRPr lang="en-US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en-US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1846</a:t>
                      </a:r>
                      <a:endParaRPr lang="en-US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en-US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1035</a:t>
                      </a:r>
                      <a:endParaRPr lang="en-US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5760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5</a:t>
                      </a:r>
                      <a:endParaRPr lang="en-US" sz="1000" b="1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zh-CN" altLang="en-US" sz="1000" b="1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北京发布</a:t>
                      </a:r>
                      <a:endParaRPr lang="zh-CN" altLang="en-US" sz="1000" b="1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他是大热剧集《墨雨云间》里风神俊朗诡异多变的前夫哥沈</a:t>
                      </a:r>
                      <a:endParaRPr lang="en-US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1092</a:t>
                      </a:r>
                      <a:endParaRPr lang="en-US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1101</a:t>
                      </a:r>
                      <a:endParaRPr lang="en-US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</a:tr>
            </a:tbl>
          </a:graphicData>
        </a:graphic>
      </p:graphicFrame>
      <p:graphicFrame>
        <p:nvGraphicFramePr>
          <p:cNvPr id="3" name="图表 2"/>
          <p:cNvGraphicFramePr/>
          <p:nvPr/>
        </p:nvGraphicFramePr>
        <p:xfrm>
          <a:off x="7387590" y="2491105"/>
          <a:ext cx="4140200" cy="36626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0" name="picture 150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0" y="1397507"/>
            <a:ext cx="2049779" cy="4064508"/>
          </a:xfrm>
          <a:prstGeom prst="rect">
            <a:avLst/>
          </a:prstGeom>
        </p:spPr>
      </p:pic>
      <p:pic>
        <p:nvPicPr>
          <p:cNvPr id="151" name="picture 15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10143744" y="1397507"/>
            <a:ext cx="2048255" cy="4064508"/>
          </a:xfrm>
          <a:prstGeom prst="rect">
            <a:avLst/>
          </a:prstGeom>
        </p:spPr>
      </p:pic>
      <p:sp>
        <p:nvSpPr>
          <p:cNvPr id="152" name="textbox 152"/>
          <p:cNvSpPr/>
          <p:nvPr/>
        </p:nvSpPr>
        <p:spPr>
          <a:xfrm>
            <a:off x="4411726" y="2734068"/>
            <a:ext cx="3408679" cy="1957704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69000"/>
              </a:lnSpc>
            </a:pPr>
            <a:endParaRPr lang="en-US" altLang="en-US" sz="100" dirty="0"/>
          </a:p>
          <a:p>
            <a:pPr indent="12700" algn="l" rtl="0" eaLnBrk="0">
              <a:lnSpc>
                <a:spcPct val="97000"/>
              </a:lnSpc>
            </a:pPr>
            <a:r>
              <a:rPr sz="6500" spc="160" dirty="0">
                <a:solidFill>
                  <a:srgbClr val="84ADEB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谢谢观</a:t>
            </a:r>
            <a:r>
              <a:rPr sz="6500" spc="155" dirty="0">
                <a:solidFill>
                  <a:srgbClr val="84ADEB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看</a:t>
            </a:r>
            <a:endParaRPr lang="en-US" altLang="en-US" sz="6500" dirty="0"/>
          </a:p>
          <a:p>
            <a:pPr marL="524510" indent="-224790" algn="l" rtl="0" eaLnBrk="0">
              <a:lnSpc>
                <a:spcPct val="185000"/>
              </a:lnSpc>
              <a:spcBef>
                <a:spcPts val="120"/>
              </a:spcBef>
            </a:pPr>
            <a:r>
              <a:rPr sz="1700" spc="19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官网</a:t>
            </a:r>
            <a:r>
              <a:rPr sz="1700" spc="20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：</a:t>
            </a:r>
            <a:r>
              <a:rPr sz="1700" spc="14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www</a:t>
            </a:r>
            <a:r>
              <a:rPr lang="en-US" sz="1700" spc="5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.</a:t>
            </a:r>
            <a:r>
              <a:rPr sz="1700" spc="6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j</a:t>
            </a:r>
            <a:r>
              <a:rPr sz="1700" spc="10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k</a:t>
            </a:r>
            <a:r>
              <a:rPr sz="1700" spc="8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t</a:t>
            </a:r>
            <a:r>
              <a:rPr sz="1700" spc="12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o</a:t>
            </a:r>
            <a:r>
              <a:rPr sz="1700" spc="11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n</a:t>
            </a:r>
            <a:r>
              <a:rPr sz="1700" spc="115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g</a:t>
            </a:r>
            <a:r>
              <a:rPr lang="en-US" sz="1700" spc="70" dirty="0"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.</a:t>
            </a:r>
            <a:r>
              <a:rPr sz="1700" spc="9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c</a:t>
            </a:r>
            <a:r>
              <a:rPr sz="1700" spc="11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o</a:t>
            </a:r>
            <a:r>
              <a:rPr sz="1700" spc="16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m</a:t>
            </a:r>
            <a:r>
              <a:rPr sz="1700" spc="0" dirty="0"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   </a:t>
            </a:r>
            <a:r>
              <a:rPr sz="1700" spc="4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Te</a:t>
            </a:r>
            <a:r>
              <a:rPr sz="1700" spc="2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l</a:t>
            </a:r>
            <a:r>
              <a:rPr sz="1700" spc="7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：</a:t>
            </a:r>
            <a:r>
              <a:rPr sz="1700" spc="4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400</a:t>
            </a:r>
            <a:r>
              <a:rPr sz="1700" spc="30" dirty="0"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700" spc="3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-</a:t>
            </a:r>
            <a:r>
              <a:rPr sz="1700" spc="30" dirty="0"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700" spc="4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960</a:t>
            </a:r>
            <a:r>
              <a:rPr sz="1700" spc="30" dirty="0"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700" spc="3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-</a:t>
            </a:r>
            <a:r>
              <a:rPr sz="1700" spc="30" dirty="0"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700" spc="4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055</a:t>
            </a:r>
            <a:r>
              <a:rPr sz="1700" spc="35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</a:t>
            </a:r>
            <a:endParaRPr lang="en-US" altLang="en-US" sz="1700" dirty="0"/>
          </a:p>
        </p:txBody>
      </p:sp>
      <p:pic>
        <p:nvPicPr>
          <p:cNvPr id="153" name="picture 153" descr="E:\资质\星鸟测评logo.png星鸟测评logo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 rot="21600000">
            <a:off x="10527792" y="223519"/>
            <a:ext cx="1548383" cy="467360"/>
          </a:xfrm>
          <a:prstGeom prst="rect">
            <a:avLst/>
          </a:prstGeom>
        </p:spPr>
      </p:pic>
      <p:sp>
        <p:nvSpPr>
          <p:cNvPr id="154" name="rect"/>
          <p:cNvSpPr/>
          <p:nvPr/>
        </p:nvSpPr>
        <p:spPr>
          <a:xfrm>
            <a:off x="9286875" y="2703512"/>
            <a:ext cx="76200" cy="1600200"/>
          </a:xfrm>
          <a:prstGeom prst="rect">
            <a:avLst/>
          </a:prstGeom>
          <a:solidFill>
            <a:srgbClr val="7CCBD5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155" name="rect"/>
          <p:cNvSpPr/>
          <p:nvPr/>
        </p:nvSpPr>
        <p:spPr>
          <a:xfrm>
            <a:off x="2828925" y="2703512"/>
            <a:ext cx="76200" cy="1600200"/>
          </a:xfrm>
          <a:prstGeom prst="rect">
            <a:avLst/>
          </a:prstGeom>
          <a:solidFill>
            <a:srgbClr val="7CCBD5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</p:spTree>
  </p:cSld>
  <p:clrMapOvr>
    <a:masterClrMapping/>
  </p:clrMapOvr>
</p:sld>
</file>

<file path=ppt/tags/tag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7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04422_1*a*1"/>
  <p:tag name="KSO_WM_TEMPLATE_CATEGORY" val="custom"/>
  <p:tag name="KSO_WM_TEMPLATE_INDEX" val="20204422"/>
  <p:tag name="KSO_WM_UNIT_LAYERLEVEL" val="1"/>
  <p:tag name="KSO_WM_TAG_VERSION" val="1.0"/>
  <p:tag name="KSO_WM_BEAUTIFY_FLAG" val="#wm#"/>
  <p:tag name="KSO_WM_UNIT_PRESET_TEXT" val="年终总结"/>
</p:tagLst>
</file>

<file path=ppt/tags/tag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2"/>
  <p:tag name="KSO_WM_UNIT_ID" val="custom20204422_1*b*2"/>
  <p:tag name="KSO_WM_TEMPLATE_CATEGORY" val="custom"/>
  <p:tag name="KSO_WM_TEMPLATE_INDEX" val="20204422"/>
  <p:tag name="KSO_WM_UNIT_LAYERLEVEL" val="1"/>
  <p:tag name="KSO_WM_TAG_VERSION" val="1.0"/>
  <p:tag name="KSO_WM_BEAUTIFY_FLAG" val="#wm#"/>
  <p:tag name="KSO_WM_UNIT_PRESET_TEXT" val="汇报人姓名"/>
  <p:tag name="KSO_WM_UNIT_TEXT_FILL_FORE_SCHEMECOLOR_INDEX_BRIGHTNESS" val="0.25"/>
  <p:tag name="KSO_WM_UNIT_TEXT_FILL_FORE_SCHEMECOLOR_INDEX" val="13"/>
  <p:tag name="KSO_WM_UNIT_TEXT_FILL_TYPE" val="1"/>
</p:tagLst>
</file>

<file path=ppt/tags/tag3.xml><?xml version="1.0" encoding="utf-8"?>
<p:tagLst xmlns:p="http://schemas.openxmlformats.org/presentationml/2006/main">
  <p:tag name="KSO_WM_UNIT_TABLE_BEAUTIFY" val="smartTable{c457d01f-9b6c-4469-87da-81aa5bf3f085}"/>
  <p:tag name="TABLE_ENDDRAG_ORIGIN_RECT" val="799*369"/>
  <p:tag name="TABLE_ENDDRAG_RECT" val="63*83*799*369"/>
  <p:tag name="TABLE_EMPHASIZE_COLOR" val="3042485"/>
  <p:tag name="TABLE_EMPHASIZE_ROW" val="1"/>
  <p:tag name="TABLE_EMPHASIZE_ID" val="2"/>
</p:tagLst>
</file>

<file path=ppt/tags/tag4.xml><?xml version="1.0" encoding="utf-8"?>
<p:tagLst xmlns:p="http://schemas.openxmlformats.org/presentationml/2006/main">
  <p:tag name="TABLE_EMPHASIZE_UUID" val="smartTable{c457d01f-9b6c-4469-87da-81aa5bf3f085}"/>
  <p:tag name="TABLE_EMPHASIZE_TYPE" val="horizontal"/>
</p:tagLst>
</file>

<file path=ppt/tags/tag5.xml><?xml version="1.0" encoding="utf-8"?>
<p:tagLst xmlns:p="http://schemas.openxmlformats.org/presentationml/2006/main">
  <p:tag name="KSO_WM_UNIT_TABLE_BEAUTIFY" val="smartTable{3ac2bddd-a6b9-4a68-b68b-435d7c6dc493}"/>
</p:tagLst>
</file>

<file path=ppt/tags/tag6.xml><?xml version="1.0" encoding="utf-8"?>
<p:tagLst xmlns:p="http://schemas.openxmlformats.org/presentationml/2006/main">
  <p:tag name="COMMONDATA" val="eyJoZGlkIjoiNjNkNDg2NTQxNzczMmU2NWY1YTFlMWIwYzIzZTVjMWUifQ=="/>
</p:tagLst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"/>
        <a:ea typeface=""/>
        <a:cs typeface=""/>
      </a:majorFont>
      <a:minorFont>
        <a:latin typeface="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satMod val="110000"/>
                <a:lum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satMod val="105000"/>
                <a:lum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shade val="94000"/>
              </a:schemeClr>
            </a:gs>
            <a:gs pos="50000">
              <a:schemeClr val="phClr">
                <a:lumMod val="110000"/>
                <a:satMod val="100000"/>
                <a:tint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1656</Words>
  <Application>WPS 演示</Application>
  <PresentationFormat/>
  <Paragraphs>408</Paragraphs>
  <Slides>6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12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6</vt:i4>
      </vt:variant>
    </vt:vector>
  </HeadingPairs>
  <TitlesOfParts>
    <vt:vector size="19" baseType="lpstr">
      <vt:lpstr>Arial</vt:lpstr>
      <vt:lpstr>宋体</vt:lpstr>
      <vt:lpstr>Wingdings</vt:lpstr>
      <vt:lpstr>Arial</vt:lpstr>
      <vt:lpstr>汉仪旗黑-85S</vt:lpstr>
      <vt:lpstr>黑体</vt:lpstr>
      <vt:lpstr>汉仪大隶书简</vt:lpstr>
      <vt:lpstr>汉仪中隶书简</vt:lpstr>
      <vt:lpstr>微软雅黑</vt:lpstr>
      <vt:lpstr>Helvetica</vt:lpstr>
      <vt:lpstr>Arial Unicode MS</vt:lpstr>
      <vt:lpstr>Calibri</vt:lpstr>
      <vt:lpstr>Office theme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>stella</cp:lastModifiedBy>
  <cp:revision>266</cp:revision>
  <dcterms:created xsi:type="dcterms:W3CDTF">2022-01-21T00:48:00Z</dcterms:created>
  <dcterms:modified xsi:type="dcterms:W3CDTF">2025-10-27T06:46:06Z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O">
    <vt:lpwstr>wqlLaW5nc29mdCBQREYgdG8gV1BTIDc1</vt:lpwstr>
  </property>
  <property fmtid="{D5CDD505-2E9C-101B-9397-08002B2CF9AE}" pid="3" name="Created">
    <vt:filetime>2022-02-09T16:34:34Z</vt:filetime>
  </property>
  <property fmtid="{D5CDD505-2E9C-101B-9397-08002B2CF9AE}" pid="4" name="ICV">
    <vt:lpwstr>B4A00D44E2E746D39020AF6AEFE75692</vt:lpwstr>
  </property>
  <property fmtid="{D5CDD505-2E9C-101B-9397-08002B2CF9AE}" pid="5" name="KSOProductBuildVer">
    <vt:lpwstr>2052-12.1.0.23125</vt:lpwstr>
  </property>
</Properties>
</file>