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olors1.xml" ContentType="application/vnd.ms-office.chartcolorstyle+xml"/>
  <Override PartName="/ppt/charts/colors2.xml" ContentType="application/vnd.ms-office.chartcolorstyle+xml"/>
  <Override PartName="/ppt/charts/colors3.xml" ContentType="application/vnd.ms-office.chartcolorstyle+xml"/>
  <Override PartName="/ppt/charts/colors4.xml" ContentType="application/vnd.ms-office.chartcolorstyle+xml"/>
  <Override PartName="/ppt/charts/colors5.xml" ContentType="application/vnd.ms-office.chartcolorstyle+xml"/>
  <Override PartName="/ppt/charts/colors6.xml" ContentType="application/vnd.ms-office.chartcolorstyle+xml"/>
  <Override PartName="/ppt/charts/style1.xml" ContentType="application/vnd.ms-office.chartstyle+xml"/>
  <Override PartName="/ppt/charts/style2.xml" ContentType="application/vnd.ms-office.chartstyle+xml"/>
  <Override PartName="/ppt/charts/style3.xml" ContentType="application/vnd.ms-office.chartstyle+xml"/>
  <Override PartName="/ppt/charts/style4.xml" ContentType="application/vnd.ms-office.chartstyle+xml"/>
  <Override PartName="/ppt/charts/style5.xml" ContentType="application/vnd.ms-office.chartstyle+xml"/>
  <Override PartName="/ppt/charts/style6.xml" ContentType="application/vnd.ms-office.chartstyle+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8"/>
  </p:notesMasterIdLst>
  <p:handoutMasterIdLst>
    <p:handoutMasterId r:id="rId10"/>
  </p:handoutMasterIdLst>
  <p:sldIdLst>
    <p:sldId id="256" r:id="rId3"/>
    <p:sldId id="257" r:id="rId4"/>
    <p:sldId id="258" r:id="rId5"/>
    <p:sldId id="259" r:id="rId6"/>
    <p:sldId id="260" r:id="rId7"/>
    <p:sldId id="261" r:id="rId9"/>
  </p:sldIdLst>
  <p:sldSz cx="12192000" cy="6858000"/>
  <p:notesSz cx="6858000" cy="9144000"/>
  <p:custDataLst>
    <p:tags r:id="rId14"/>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472C4"/>
    <a:srgbClr val="004A7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A54346D1-3658-4338-A1C7-7CB307C7CAEF}" styleName="{5e54ee44-2122-4b89-9784-b75a85ec0aa5}">
    <a:wholeTbl>
      <a:tcTxStyle>
        <a:fontRef idx="none">
          <a:prstClr val="black"/>
        </a:fontRef>
      </a:tcTxStyle>
      <a:tcStyle>
        <a:tcBdr>
          <a:top>
            <a:ln w="38100" cmpd="sng">
              <a:solidFill>
                <a:srgbClr val="2E6CB5"/>
              </a:solidFill>
            </a:ln>
          </a:top>
          <a:bottom>
            <a:ln w="38100" cmpd="sng">
              <a:solidFill>
                <a:srgbClr val="2E6CB5"/>
              </a:solidFill>
            </a:ln>
          </a:bottom>
        </a:tcBdr>
        <a:fill>
          <a:solidFill>
            <a:srgbClr val="FFFFFF"/>
          </a:solidFill>
        </a:fill>
      </a:tcStyle>
    </a:wholeTbl>
    <a:band1H>
      <a:tcTxStyle>
        <a:fontRef idx="none">
          <a:prstClr val="black"/>
        </a:fontRef>
      </a:tcTxStyle>
      <a:tcStyle>
        <a:tcBdr/>
        <a:fill>
          <a:solidFill>
            <a:srgbClr val="C8DBF1"/>
          </a:solidFill>
        </a:fill>
      </a:tcStyle>
    </a:band1H>
    <a:band2H>
      <a:tcTxStyle>
        <a:fontRef idx="none">
          <a:prstClr val="black"/>
        </a:fontRef>
      </a:tcTxStyle>
      <a:tcStyle>
        <a:tcBdr/>
        <a:fill>
          <a:solidFill>
            <a:srgbClr val="FFFFFF"/>
          </a:solidFill>
        </a:fill>
      </a:tcStyle>
    </a:band2H>
    <a:firstRow>
      <a:tcTxStyle>
        <a:fontRef idx="none">
          <a:prstClr val="black"/>
        </a:fontRef>
      </a:tcTxStyle>
      <a:tcStyle>
        <a:tcBdr>
          <a:top>
            <a:ln w="38100" cmpd="sng">
              <a:solidFill>
                <a:srgbClr val="2E6CB5"/>
              </a:solidFill>
            </a:ln>
          </a:top>
          <a:bottom>
            <a:ln w="38100" cmpd="sng">
              <a:solidFill>
                <a:srgbClr val="2E6CB5"/>
              </a:solidFill>
            </a:ln>
          </a:bottom>
        </a:tcBdr>
        <a:fill>
          <a:solidFill>
            <a:srgbClr val="FFFFFF"/>
          </a:solidFill>
        </a:fill>
      </a:tcStyle>
    </a:firstRow>
  </a:tblStyle>
  <a:tblStyle styleId="{69012ECD-51FC-41F1-AA8D-1B2483CD663E}" styleName="浅色样式 2 - 强调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4" d="100"/>
          <a:sy n="114" d="100"/>
        </p:scale>
        <p:origin x="414"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notesMaster" Target="notesMasters/notesMaster1.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 Type="http://schemas.openxmlformats.org/officeDocument/2006/relationships/theme" Target="theme/theme1.xml"/><Relationship Id="rId14" Type="http://schemas.openxmlformats.org/officeDocument/2006/relationships/tags" Target="tags/tag6.xml"/><Relationship Id="rId13" Type="http://schemas.openxmlformats.org/officeDocument/2006/relationships/tableStyles" Target="tableStyles.xml"/><Relationship Id="rId12" Type="http://schemas.openxmlformats.org/officeDocument/2006/relationships/viewProps" Target="viewProps.xml"/><Relationship Id="rId11" Type="http://schemas.openxmlformats.org/officeDocument/2006/relationships/presProps" Target="presProps.xml"/><Relationship Id="rId10" Type="http://schemas.openxmlformats.org/officeDocument/2006/relationships/handoutMaster" Target="handoutMasters/handoutMaster1.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oleObject" Target="file:///E:\&#23448;&#32593;&#21457;&#25991;\24&#24180;\&#27036;&#21333;\&#37096;&#22996;&#24494;&#20449;&#33609;&#31295;.xlsx" TargetMode="External"/></Relationships>
</file>

<file path=ppt/charts/_rels/chart2.xml.rels><?xml version="1.0" encoding="UTF-8" standalone="yes"?>
<Relationships xmlns="http://schemas.openxmlformats.org/package/2006/relationships"><Relationship Id="rId3" Type="http://schemas.microsoft.com/office/2011/relationships/chartColorStyle" Target="colors2.xml"/><Relationship Id="rId2" Type="http://schemas.microsoft.com/office/2011/relationships/chartStyle" Target="style2.xml"/><Relationship Id="rId1" Type="http://schemas.openxmlformats.org/officeDocument/2006/relationships/oleObject" Target="file:///D:\&#12304;12&#12305;&#26032;&#23186;&#20307;&#27036;&#21333;\&#30465;&#32423;&#25919;&#21153;&#26032;&#23186;&#20307;&#27036;&#21333;&#21457;&#24067;&#22270;&#34920;.xlsx" TargetMode="External"/></Relationships>
</file>

<file path=ppt/charts/_rels/chart3.xml.rels><?xml version="1.0" encoding="UTF-8" standalone="yes"?>
<Relationships xmlns="http://schemas.openxmlformats.org/package/2006/relationships"><Relationship Id="rId3" Type="http://schemas.microsoft.com/office/2011/relationships/chartColorStyle" Target="colors3.xml"/><Relationship Id="rId2" Type="http://schemas.microsoft.com/office/2011/relationships/chartStyle" Target="style3.xml"/><Relationship Id="rId1" Type="http://schemas.openxmlformats.org/officeDocument/2006/relationships/oleObject" Target="file:///D:\&#12304;12&#12305;&#26032;&#23186;&#20307;&#27036;&#21333;\&#30465;&#32423;&#25919;&#21153;&#26032;&#23186;&#20307;&#27036;&#21333;&#21457;&#24067;&#22270;&#34920;.xlsx" TargetMode="External"/></Relationships>
</file>

<file path=ppt/charts/_rels/chart4.xml.rels><?xml version="1.0" encoding="UTF-8" standalone="yes"?>
<Relationships xmlns="http://schemas.openxmlformats.org/package/2006/relationships"><Relationship Id="rId3" Type="http://schemas.microsoft.com/office/2011/relationships/chartColorStyle" Target="colors4.xml"/><Relationship Id="rId2" Type="http://schemas.microsoft.com/office/2011/relationships/chartStyle" Target="style4.xml"/><Relationship Id="rId1" Type="http://schemas.openxmlformats.org/officeDocument/2006/relationships/oleObject" Target="file:///D:\&#12304;12&#12305;&#26032;&#23186;&#20307;&#27036;&#21333;\&#30465;&#32423;&#25919;&#21153;&#26032;&#23186;&#20307;&#27036;&#21333;&#21457;&#24067;&#22270;&#34920;.xlsx" TargetMode="External"/></Relationships>
</file>

<file path=ppt/charts/_rels/chart5.xml.rels><?xml version="1.0" encoding="UTF-8" standalone="yes"?>
<Relationships xmlns="http://schemas.openxmlformats.org/package/2006/relationships"><Relationship Id="rId3" Type="http://schemas.microsoft.com/office/2011/relationships/chartColorStyle" Target="colors5.xml"/><Relationship Id="rId2" Type="http://schemas.microsoft.com/office/2011/relationships/chartStyle" Target="style5.xml"/><Relationship Id="rId1" Type="http://schemas.openxmlformats.org/officeDocument/2006/relationships/oleObject" Target="file:///D:\&#12304;12&#12305;&#26032;&#23186;&#20307;&#27036;&#21333;\&#30465;&#32423;&#25919;&#21153;&#26032;&#23186;&#20307;&#27036;&#21333;&#21457;&#24067;&#22270;&#34920;.xlsx" TargetMode="External"/></Relationships>
</file>

<file path=ppt/charts/_rels/chart6.xml.rels><?xml version="1.0" encoding="UTF-8" standalone="yes"?>
<Relationships xmlns="http://schemas.openxmlformats.org/package/2006/relationships"><Relationship Id="rId3" Type="http://schemas.microsoft.com/office/2011/relationships/chartColorStyle" Target="colors6.xml"/><Relationship Id="rId2" Type="http://schemas.microsoft.com/office/2011/relationships/chartStyle" Target="style6.xml"/><Relationship Id="rId1" Type="http://schemas.openxmlformats.org/officeDocument/2006/relationships/oleObject" Target="file:///D:\&#12304;12&#12305;&#26032;&#23186;&#20307;&#27036;&#21333;\&#30465;&#32423;&#25919;&#21153;&#26032;&#23186;&#20307;&#27036;&#21333;&#21457;&#24067;&#22270;&#34920;.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0" vertOverflow="ellipsis" vert="horz" wrap="square" anchor="ctr" anchorCtr="1"/>
          <a:lstStyle/>
          <a:p>
            <a:pPr defTabSz="914400">
              <a:defRPr lang="zh-CN" sz="1400" b="0" i="0" u="none" strike="noStrike" kern="1200" spc="0" baseline="0">
                <a:solidFill>
                  <a:schemeClr val="tx1">
                    <a:lumMod val="65000"/>
                    <a:lumOff val="35000"/>
                  </a:schemeClr>
                </a:solidFill>
                <a:latin typeface="+mn-lt"/>
                <a:ea typeface="+mn-ea"/>
                <a:cs typeface="+mn-cs"/>
              </a:defRPr>
            </a:pPr>
            <a:r>
              <a:rPr b="1"/>
              <a:t>当月政务微信发稿量分布</a:t>
            </a:r>
            <a:endParaRPr b="1"/>
          </a:p>
        </c:rich>
      </c:tx>
      <c:layout/>
      <c:overlay val="0"/>
      <c:spPr>
        <a:noFill/>
        <a:ln>
          <a:noFill/>
        </a:ln>
        <a:effectLst/>
      </c:spPr>
    </c:title>
    <c:autoTitleDeleted val="0"/>
    <c:plotArea>
      <c:layout/>
      <c:pieChart>
        <c:varyColors val="1"/>
        <c:dLbls>
          <c:showLegendKey val="0"/>
          <c:showVal val="1"/>
          <c:showCatName val="0"/>
          <c:showSerName val="0"/>
          <c:showPercent val="0"/>
          <c:showBubbleSize val="0"/>
          <c:showLeaderLines val="1"/>
        </c:dLbls>
        <c:firstSliceAng val="0"/>
      </c:pieChart>
      <c:spPr>
        <a:noFill/>
        <a:ln>
          <a:noFill/>
        </a:ln>
        <a:effectLst/>
      </c:spPr>
    </c:plotArea>
    <c:legend>
      <c:legendPos val="r"/>
      <c:layout>
        <c:manualLayout>
          <c:xMode val="edge"/>
          <c:yMode val="edge"/>
          <c:x val="0.763055555555556"/>
          <c:y val="0.352662037037037"/>
        </c:manualLayout>
      </c:layout>
      <c:overlay val="0"/>
      <c:spPr>
        <a:noFill/>
        <a:ln>
          <a:noFill/>
        </a:ln>
        <a:effectLst/>
      </c:spPr>
      <c:txPr>
        <a:bodyPr rot="0" spcFirstLastPara="0" vertOverflow="ellipsis" vert="horz" wrap="square" anchor="ctr" anchorCtr="1"/>
        <a:lstStyle/>
        <a:p>
          <a:pPr>
            <a:defRPr lang="zh-CN" sz="1000" b="0" i="0" u="none" strike="noStrike" kern="1200" baseline="0">
              <a:solidFill>
                <a:schemeClr val="tx1">
                  <a:lumMod val="65000"/>
                  <a:lumOff val="35000"/>
                </a:schemeClr>
              </a:solidFill>
              <a:latin typeface="+mn-lt"/>
              <a:ea typeface="+mn-ea"/>
              <a:cs typeface="+mn-cs"/>
            </a:defRPr>
          </a:pPr>
        </a:p>
      </c:txPr>
    </c:legend>
    <c:plotVisOnly val="1"/>
    <c:dispBlanksAs val="gap"/>
    <c:showDLblsOverMax val="0"/>
    <c:extLst>
      <c:ext uri="{0b15fc19-7d7d-44ad-8c2d-2c3a37ce22c3}">
        <chartProps xmlns="https://web.wps.cn/et/2018/main" chartId="{bd6babe0-584c-4b76-8ccb-cc9c12418a06}"/>
      </c:ext>
    </c:extLst>
  </c:chart>
  <c:spPr>
    <a:solidFill>
      <a:schemeClr val="bg1"/>
    </a:solidFill>
    <a:ln w="9525" cap="flat" cmpd="sng" algn="ctr">
      <a:noFill/>
      <a:round/>
    </a:ln>
    <a:effectLst/>
  </c:spPr>
  <c:txPr>
    <a:bodyPr/>
    <a:lstStyle/>
    <a:p>
      <a:pPr>
        <a:defRPr lang="zh-CN"/>
      </a:pP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0" vertOverflow="ellipsis" vert="horz" wrap="square" anchor="ctr" anchorCtr="1"/>
          <a:lstStyle/>
          <a:p>
            <a:pPr defTabSz="914400">
              <a:defRPr lang="zh-CN" sz="1400" b="0" i="0" u="none" strike="noStrike" kern="1200" spc="0" baseline="0">
                <a:solidFill>
                  <a:schemeClr val="tx1">
                    <a:lumMod val="65000"/>
                    <a:lumOff val="35000"/>
                  </a:schemeClr>
                </a:solidFill>
                <a:latin typeface="+mn-lt"/>
                <a:ea typeface="+mn-ea"/>
                <a:cs typeface="+mn-cs"/>
              </a:defRPr>
            </a:pPr>
            <a:r>
              <a:rPr b="1"/>
              <a:t>省级政务微信综合影响力指数分布</a:t>
            </a:r>
            <a:endParaRPr b="1"/>
          </a:p>
        </c:rich>
      </c:tx>
      <c:layout/>
      <c:overlay val="0"/>
      <c:spPr>
        <a:noFill/>
        <a:ln>
          <a:noFill/>
        </a:ln>
        <a:effectLst/>
      </c:spPr>
    </c:title>
    <c:autoTitleDeleted val="0"/>
    <c:plotArea>
      <c:layout/>
      <c:barChart>
        <c:barDir val="bar"/>
        <c:grouping val="clustered"/>
        <c:varyColors val="0"/>
        <c:ser>
          <c:idx val="0"/>
          <c:order val="0"/>
          <c:tx>
            <c:strRef>
              <c:f>[省级政务新媒体榜单发布图表.xlsx]ppt图!$B$1</c:f>
              <c:strCache>
                <c:ptCount val="1"/>
                <c:pt idx="0">
                  <c:v>省级政务微信综合影响力指数分布</c:v>
                </c:pt>
              </c:strCache>
            </c:strRef>
          </c:tx>
          <c:spPr>
            <a:solidFill>
              <a:schemeClr val="accent1"/>
            </a:solidFill>
            <a:ln>
              <a:noFill/>
            </a:ln>
            <a:effectLst/>
          </c:spPr>
          <c:invertIfNegative val="0"/>
          <c:dPt>
            <c:idx val="2"/>
            <c:invertIfNegative val="0"/>
            <c:bubble3D val="0"/>
            <c:spPr>
              <a:solidFill>
                <a:schemeClr val="accent2"/>
              </a:solidFill>
              <a:ln>
                <a:noFill/>
              </a:ln>
              <a:effectLst/>
            </c:spPr>
          </c:dPt>
          <c:dLbls>
            <c:spPr>
              <a:noFill/>
              <a:ln>
                <a:noFill/>
              </a:ln>
              <a:effectLst/>
            </c:spPr>
            <c:txPr>
              <a:bodyPr rot="0" spcFirstLastPara="0" vertOverflow="ellipsis" vert="horz" wrap="square" lIns="38100" tIns="19050" rIns="38100" bIns="19050" anchor="ctr" anchorCtr="1"/>
              <a:lstStyle/>
              <a:p>
                <a:pPr>
                  <a:defRPr lang="zh-CN" sz="900" b="0" i="0" u="none" strike="noStrike" kern="1200" baseline="0">
                    <a:solidFill>
                      <a:schemeClr val="tx1">
                        <a:lumMod val="75000"/>
                        <a:lumOff val="25000"/>
                      </a:schemeClr>
                    </a:solidFill>
                    <a:latin typeface="+mn-lt"/>
                    <a:ea typeface="+mn-ea"/>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[省级政务新媒体榜单发布图表.xlsx]ppt图!$A$2:$A$6</c:f>
              <c:strCache>
                <c:ptCount val="5"/>
                <c:pt idx="0">
                  <c:v>1000以上</c:v>
                </c:pt>
                <c:pt idx="1">
                  <c:v>700-1000</c:v>
                </c:pt>
                <c:pt idx="2">
                  <c:v>500-700</c:v>
                </c:pt>
                <c:pt idx="3">
                  <c:v>300-500</c:v>
                </c:pt>
                <c:pt idx="4">
                  <c:v>100-300</c:v>
                </c:pt>
              </c:strCache>
            </c:strRef>
          </c:cat>
          <c:val>
            <c:numRef>
              <c:f>[省级政务新媒体榜单发布图表.xlsx]ppt图!$B$2:$B$6</c:f>
              <c:numCache>
                <c:formatCode>General</c:formatCode>
                <c:ptCount val="5"/>
                <c:pt idx="0">
                  <c:v>1</c:v>
                </c:pt>
                <c:pt idx="1">
                  <c:v>11</c:v>
                </c:pt>
                <c:pt idx="2">
                  <c:v>13</c:v>
                </c:pt>
                <c:pt idx="3">
                  <c:v>5</c:v>
                </c:pt>
                <c:pt idx="4">
                  <c:v>1</c:v>
                </c:pt>
              </c:numCache>
            </c:numRef>
          </c:val>
        </c:ser>
        <c:dLbls>
          <c:showLegendKey val="0"/>
          <c:showVal val="1"/>
          <c:showCatName val="0"/>
          <c:showSerName val="0"/>
          <c:showPercent val="0"/>
          <c:showBubbleSize val="0"/>
        </c:dLbls>
        <c:gapWidth val="182"/>
        <c:overlap val="0"/>
        <c:axId val="939970207"/>
        <c:axId val="81502989"/>
      </c:barChart>
      <c:catAx>
        <c:axId val="939970207"/>
        <c:scaling>
          <c:orientation val="minMax"/>
        </c:scaling>
        <c:delete val="0"/>
        <c:axPos val="l"/>
        <c:majorTickMark val="none"/>
        <c:minorTickMark val="none"/>
        <c:tickLblPos val="nextTo"/>
        <c:spPr>
          <a:noFill/>
          <a:ln w="9525" cap="flat" cmpd="sng" algn="ctr">
            <a:solidFill>
              <a:schemeClr val="tx1">
                <a:lumMod val="15000"/>
                <a:lumOff val="85000"/>
              </a:schemeClr>
            </a:solidFill>
            <a:round/>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81502989"/>
        <c:crosses val="autoZero"/>
        <c:auto val="1"/>
        <c:lblAlgn val="ctr"/>
        <c:lblOffset val="100"/>
        <c:noMultiLvlLbl val="0"/>
      </c:catAx>
      <c:valAx>
        <c:axId val="81502989"/>
        <c:scaling>
          <c:orientation val="minMax"/>
        </c:scaling>
        <c:delete val="0"/>
        <c:axPos val="b"/>
        <c:numFmt formatCode="General" sourceLinked="1"/>
        <c:majorTickMark val="none"/>
        <c:minorTickMark val="none"/>
        <c:tickLblPos val="nextTo"/>
        <c:spPr>
          <a:noFill/>
          <a:ln>
            <a:noFill/>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939970207"/>
        <c:crosses val="autoZero"/>
        <c:crossBetween val="between"/>
      </c:valAx>
      <c:spPr>
        <a:noFill/>
        <a:ln>
          <a:noFill/>
        </a:ln>
        <a:effectLst/>
      </c:spPr>
    </c:plotArea>
    <c:plotVisOnly val="1"/>
    <c:dispBlanksAs val="gap"/>
    <c:showDLblsOverMax val="0"/>
    <c:extLst>
      <c:ext uri="{0b15fc19-7d7d-44ad-8c2d-2c3a37ce22c3}">
        <chartProps xmlns="https://web.wps.cn/et/2018/main" chartId="{bb8020e9-2cef-483a-9022-a333bd319399}"/>
      </c:ext>
    </c:extLst>
  </c:chart>
  <c:spPr>
    <a:solidFill>
      <a:schemeClr val="bg1"/>
    </a:solidFill>
    <a:ln w="9525" cap="flat" cmpd="sng" algn="ctr">
      <a:noFill/>
      <a:round/>
    </a:ln>
    <a:effectLst/>
  </c:spPr>
  <c:txPr>
    <a:bodyPr/>
    <a:lstStyle/>
    <a:p>
      <a:pPr>
        <a:defRPr lang="zh-CN"/>
      </a:pP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0" vertOverflow="ellipsis" vert="horz" wrap="square" anchor="ctr" anchorCtr="1"/>
          <a:lstStyle/>
          <a:p>
            <a:pPr defTabSz="914400">
              <a:defRPr lang="zh-CN" sz="1400" b="0" i="0" u="none" strike="noStrike" kern="1200" spc="0" baseline="0">
                <a:solidFill>
                  <a:schemeClr val="tx1">
                    <a:lumMod val="65000"/>
                    <a:lumOff val="35000"/>
                  </a:schemeClr>
                </a:solidFill>
                <a:latin typeface="+mn-lt"/>
                <a:ea typeface="+mn-ea"/>
                <a:cs typeface="+mn-cs"/>
              </a:defRPr>
            </a:pPr>
            <a:r>
              <a:rPr b="1"/>
              <a:t>当月政务微信发稿量分布</a:t>
            </a:r>
            <a:endParaRPr b="1"/>
          </a:p>
        </c:rich>
      </c:tx>
      <c:layout/>
      <c:overlay val="0"/>
      <c:spPr>
        <a:noFill/>
        <a:ln>
          <a:noFill/>
        </a:ln>
        <a:effectLst/>
      </c:spPr>
    </c:title>
    <c:autoTitleDeleted val="0"/>
    <c:plotArea>
      <c:layout/>
      <c:pieChart>
        <c:varyColors val="1"/>
        <c:ser>
          <c:idx val="0"/>
          <c:order val="0"/>
          <c:spPr/>
          <c:explosion val="0"/>
          <c:dPt>
            <c:idx val="0"/>
            <c:bubble3D val="0"/>
            <c:spPr>
              <a:solidFill>
                <a:schemeClr val="accent6">
                  <a:lumMod val="40000"/>
                  <a:lumOff val="60000"/>
                </a:schemeClr>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rgbClr val="4472C4"/>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Lbls>
            <c:spPr>
              <a:noFill/>
              <a:ln>
                <a:noFill/>
              </a:ln>
              <a:effectLst/>
            </c:spPr>
            <c:txPr>
              <a:bodyPr rot="0" spcFirstLastPara="0" vertOverflow="ellipsis" vert="horz" wrap="square" lIns="38100" tIns="19050" rIns="38100" bIns="19050" anchor="ctr" anchorCtr="1"/>
              <a:lstStyle/>
              <a:p>
                <a:pPr>
                  <a:defRPr lang="zh-CN" sz="1200" b="0" i="0" u="none" strike="noStrike" kern="1200" baseline="0">
                    <a:solidFill>
                      <a:schemeClr val="tx1">
                        <a:lumMod val="75000"/>
                        <a:lumOff val="25000"/>
                      </a:schemeClr>
                    </a:solidFill>
                    <a:latin typeface="+mn-lt"/>
                    <a:ea typeface="+mn-ea"/>
                    <a:cs typeface="+mn-cs"/>
                  </a:defRPr>
                </a:pPr>
              </a:p>
            </c:txPr>
            <c:dLblPos val="inEnd"/>
            <c:showLegendKey val="0"/>
            <c:showVal val="1"/>
            <c:showCatName val="0"/>
            <c:showSerName val="0"/>
            <c:showPercent val="0"/>
            <c:showBubbleSize val="0"/>
            <c:showLeaderLines val="1"/>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{"500以上","200-500","100-200","50-100","50以下"}</c:f>
              <c:strCache>
                <c:ptCount val="5"/>
                <c:pt idx="0">
                  <c:v>500以上</c:v>
                </c:pt>
                <c:pt idx="1">
                  <c:v>200-500</c:v>
                </c:pt>
                <c:pt idx="2">
                  <c:v>100-200</c:v>
                </c:pt>
                <c:pt idx="3">
                  <c:v>50-100</c:v>
                </c:pt>
                <c:pt idx="4">
                  <c:v>50以下</c:v>
                </c:pt>
              </c:strCache>
            </c:strRef>
          </c:cat>
          <c:val>
            <c:numRef>
              <c:f>{1,10,14,5,1}</c:f>
              <c:numCache>
                <c:formatCode>General</c:formatCode>
                <c:ptCount val="5"/>
                <c:pt idx="0">
                  <c:v>1</c:v>
                </c:pt>
                <c:pt idx="1">
                  <c:v>10</c:v>
                </c:pt>
                <c:pt idx="2">
                  <c:v>14</c:v>
                </c:pt>
                <c:pt idx="3">
                  <c:v>5</c:v>
                </c:pt>
                <c:pt idx="4">
                  <c:v>1</c:v>
                </c:pt>
              </c:numCache>
            </c:numRef>
          </c:val>
        </c:ser>
        <c:dLbls>
          <c:showLegendKey val="0"/>
          <c:showVal val="1"/>
          <c:showCatName val="0"/>
          <c:showSerName val="0"/>
          <c:showPercent val="0"/>
          <c:showBubbleSize val="0"/>
          <c:showLeaderLines val="1"/>
        </c:dLbls>
        <c:firstSliceAng val="0"/>
      </c:pieChart>
      <c:spPr>
        <a:noFill/>
        <a:ln>
          <a:noFill/>
        </a:ln>
        <a:effectLst/>
      </c:spPr>
    </c:plotArea>
    <c:legend>
      <c:legendPos val="r"/>
      <c:legendEntry>
        <c:idx val="0"/>
        <c:txPr>
          <a:bodyPr rot="0" spcFirstLastPara="0" vertOverflow="ellipsis" vert="horz" wrap="square" anchor="ctr" anchorCtr="1"/>
          <a:lstStyle/>
          <a:p>
            <a:pPr>
              <a:defRPr lang="zh-CN" sz="1000" b="0" i="0" u="none" strike="noStrike" kern="1200" baseline="0">
                <a:solidFill>
                  <a:schemeClr val="tx1">
                    <a:lumMod val="65000"/>
                    <a:lumOff val="35000"/>
                  </a:schemeClr>
                </a:solidFill>
                <a:latin typeface="+mn-lt"/>
                <a:ea typeface="+mn-ea"/>
                <a:cs typeface="+mn-cs"/>
              </a:defRPr>
            </a:pPr>
          </a:p>
        </c:txPr>
      </c:legendEntry>
      <c:legendEntry>
        <c:idx val="1"/>
        <c:txPr>
          <a:bodyPr rot="0" spcFirstLastPara="0" vertOverflow="ellipsis" vert="horz" wrap="square" anchor="ctr" anchorCtr="1"/>
          <a:lstStyle/>
          <a:p>
            <a:pPr>
              <a:defRPr lang="zh-CN" sz="1000" b="0" i="0" u="none" strike="noStrike" kern="1200" baseline="0">
                <a:solidFill>
                  <a:schemeClr val="tx1">
                    <a:lumMod val="65000"/>
                    <a:lumOff val="35000"/>
                  </a:schemeClr>
                </a:solidFill>
                <a:latin typeface="+mn-lt"/>
                <a:ea typeface="+mn-ea"/>
                <a:cs typeface="+mn-cs"/>
              </a:defRPr>
            </a:pPr>
          </a:p>
        </c:txPr>
      </c:legendEntry>
      <c:legendEntry>
        <c:idx val="2"/>
        <c:txPr>
          <a:bodyPr rot="0" spcFirstLastPara="0" vertOverflow="ellipsis" vert="horz" wrap="square" anchor="ctr" anchorCtr="1"/>
          <a:lstStyle/>
          <a:p>
            <a:pPr>
              <a:defRPr lang="zh-CN" sz="1000" b="0" i="0" u="none" strike="noStrike" kern="1200" baseline="0">
                <a:solidFill>
                  <a:schemeClr val="tx1">
                    <a:lumMod val="65000"/>
                    <a:lumOff val="35000"/>
                  </a:schemeClr>
                </a:solidFill>
                <a:latin typeface="+mn-lt"/>
                <a:ea typeface="+mn-ea"/>
                <a:cs typeface="+mn-cs"/>
              </a:defRPr>
            </a:pPr>
          </a:p>
        </c:txPr>
      </c:legendEntry>
      <c:legendEntry>
        <c:idx val="3"/>
        <c:txPr>
          <a:bodyPr rot="0" spcFirstLastPara="0" vertOverflow="ellipsis" vert="horz" wrap="square" anchor="ctr" anchorCtr="1"/>
          <a:lstStyle/>
          <a:p>
            <a:pPr>
              <a:defRPr lang="zh-CN" sz="1000" b="0" i="0" u="none" strike="noStrike" kern="1200" baseline="0">
                <a:solidFill>
                  <a:schemeClr val="tx1">
                    <a:lumMod val="65000"/>
                    <a:lumOff val="35000"/>
                  </a:schemeClr>
                </a:solidFill>
                <a:latin typeface="+mn-lt"/>
                <a:ea typeface="+mn-ea"/>
                <a:cs typeface="+mn-cs"/>
              </a:defRPr>
            </a:pPr>
          </a:p>
        </c:txPr>
      </c:legendEntry>
      <c:layout>
        <c:manualLayout>
          <c:xMode val="edge"/>
          <c:yMode val="edge"/>
          <c:x val="0.763055555555556"/>
          <c:y val="0.352662037037037"/>
        </c:manualLayout>
      </c:layout>
      <c:overlay val="0"/>
      <c:spPr>
        <a:noFill/>
        <a:ln>
          <a:noFill/>
        </a:ln>
        <a:effectLst/>
      </c:spPr>
      <c:txPr>
        <a:bodyPr rot="0" spcFirstLastPara="0" vertOverflow="ellipsis" vert="horz" wrap="square" anchor="ctr" anchorCtr="1"/>
        <a:lstStyle/>
        <a:p>
          <a:pPr>
            <a:defRPr lang="zh-CN" sz="1000" b="0" i="0" u="none" strike="noStrike" kern="1200" baseline="0">
              <a:solidFill>
                <a:schemeClr val="tx1">
                  <a:lumMod val="65000"/>
                  <a:lumOff val="35000"/>
                </a:schemeClr>
              </a:solidFill>
              <a:latin typeface="+mn-lt"/>
              <a:ea typeface="+mn-ea"/>
              <a:cs typeface="+mn-cs"/>
            </a:defRPr>
          </a:pPr>
        </a:p>
      </c:txPr>
    </c:legend>
    <c:plotVisOnly val="1"/>
    <c:dispBlanksAs val="gap"/>
    <c:showDLblsOverMax val="0"/>
    <c:extLst>
      <c:ext uri="{0b15fc19-7d7d-44ad-8c2d-2c3a37ce22c3}">
        <chartProps xmlns="https://web.wps.cn/et/2018/main" chartId="{8317cb1d-a9ee-46ca-9833-1d41e4c2f5dc}"/>
      </c:ext>
    </c:extLst>
  </c:chart>
  <c:spPr>
    <a:solidFill>
      <a:schemeClr val="bg1"/>
    </a:solidFill>
    <a:ln w="9525" cap="flat" cmpd="sng" algn="ctr">
      <a:noFill/>
      <a:round/>
    </a:ln>
    <a:effectLst/>
  </c:spPr>
  <c:txPr>
    <a:bodyPr/>
    <a:lstStyle/>
    <a:p>
      <a:pPr>
        <a:defRPr lang="zh-CN"/>
      </a:pPr>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0" vertOverflow="ellipsis" vert="horz" wrap="square" anchor="ctr" anchorCtr="1"/>
          <a:lstStyle/>
          <a:p>
            <a:pPr defTabSz="914400">
              <a:defRPr lang="zh-CN" sz="1400" b="0" i="0" u="none" strike="noStrike" kern="1200" spc="0" baseline="0">
                <a:solidFill>
                  <a:schemeClr val="tx1">
                    <a:lumMod val="65000"/>
                    <a:lumOff val="35000"/>
                  </a:schemeClr>
                </a:solidFill>
                <a:latin typeface="+mn-lt"/>
                <a:ea typeface="+mn-ea"/>
                <a:cs typeface="+mn-cs"/>
              </a:defRPr>
            </a:pPr>
            <a:r>
              <a:rPr b="1"/>
              <a:t>各省微信严重表述不规范分布情况</a:t>
            </a:r>
            <a:endParaRPr b="1"/>
          </a:p>
        </c:rich>
      </c:tx>
      <c:layout/>
      <c:overlay val="0"/>
      <c:spPr>
        <a:noFill/>
        <a:ln>
          <a:noFill/>
        </a:ln>
        <a:effectLst/>
      </c:spPr>
    </c:title>
    <c:autoTitleDeleted val="0"/>
    <c:plotArea>
      <c:layout/>
      <c:barChart>
        <c:barDir val="bar"/>
        <c:grouping val="clustered"/>
        <c:varyColors val="0"/>
        <c:ser>
          <c:idx val="0"/>
          <c:order val="0"/>
          <c:tx>
            <c:strRef>
              <c:f>[省级政务新媒体榜单发布图表.xlsx]ppt图!$B$40</c:f>
              <c:strCache>
                <c:ptCount val="1"/>
                <c:pt idx="0">
                  <c:v>各省微信严重表述不规范分布情况</c:v>
                </c:pt>
              </c:strCache>
            </c:strRef>
          </c:tx>
          <c:spPr>
            <a:solidFill>
              <a:schemeClr val="accent1"/>
            </a:solidFill>
            <a:ln>
              <a:noFill/>
            </a:ln>
            <a:effectLst/>
          </c:spPr>
          <c:invertIfNegative val="0"/>
          <c:dPt>
            <c:idx val="3"/>
            <c:invertIfNegative val="0"/>
            <c:bubble3D val="0"/>
            <c:spPr>
              <a:solidFill>
                <a:schemeClr val="accent1"/>
              </a:solidFill>
              <a:ln>
                <a:noFill/>
              </a:ln>
              <a:effectLst/>
            </c:spPr>
          </c:dPt>
          <c:dLbls>
            <c:spPr>
              <a:noFill/>
              <a:ln>
                <a:noFill/>
              </a:ln>
              <a:effectLst/>
            </c:spPr>
            <c:txPr>
              <a:bodyPr rot="0" spcFirstLastPara="0" vertOverflow="ellipsis" vert="horz" wrap="square" lIns="38100" tIns="19050" rIns="38100" bIns="19050" anchor="ctr" anchorCtr="1"/>
              <a:lstStyle/>
              <a:p>
                <a:pPr>
                  <a:defRPr lang="zh-CN" sz="900" b="0" i="0" u="none" strike="noStrike" kern="1200" baseline="0">
                    <a:solidFill>
                      <a:schemeClr val="tx1">
                        <a:lumMod val="75000"/>
                        <a:lumOff val="25000"/>
                      </a:schemeClr>
                    </a:solidFill>
                    <a:latin typeface="+mn-lt"/>
                    <a:ea typeface="+mn-ea"/>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[省级政务新媒体榜单发布图表.xlsx]ppt图!$A$41:$A$49</c:f>
              <c:strCache>
                <c:ptCount val="9"/>
                <c:pt idx="0">
                  <c:v>西藏发布</c:v>
                </c:pt>
                <c:pt idx="1">
                  <c:v>辽宁发布</c:v>
                </c:pt>
                <c:pt idx="2">
                  <c:v>中国福建</c:v>
                </c:pt>
                <c:pt idx="3">
                  <c:v>河南发布</c:v>
                </c:pt>
                <c:pt idx="4">
                  <c:v>湖南省人民政府网</c:v>
                </c:pt>
                <c:pt idx="5">
                  <c:v>内蒙古自治区人民政府发布</c:v>
                </c:pt>
                <c:pt idx="6">
                  <c:v>宁夏政府网</c:v>
                </c:pt>
                <c:pt idx="7">
                  <c:v>山东政府网</c:v>
                </c:pt>
                <c:pt idx="8">
                  <c:v>陕西发布</c:v>
                </c:pt>
              </c:strCache>
            </c:strRef>
          </c:cat>
          <c:val>
            <c:numRef>
              <c:f>[省级政务新媒体榜单发布图表.xlsx]ppt图!$B$41:$B$49</c:f>
              <c:numCache>
                <c:formatCode>General</c:formatCode>
                <c:ptCount val="9"/>
                <c:pt idx="0">
                  <c:v>4</c:v>
                </c:pt>
                <c:pt idx="1">
                  <c:v>2</c:v>
                </c:pt>
                <c:pt idx="2">
                  <c:v>2</c:v>
                </c:pt>
                <c:pt idx="3">
                  <c:v>1</c:v>
                </c:pt>
                <c:pt idx="4">
                  <c:v>1</c:v>
                </c:pt>
                <c:pt idx="5">
                  <c:v>1</c:v>
                </c:pt>
                <c:pt idx="6">
                  <c:v>1</c:v>
                </c:pt>
                <c:pt idx="7">
                  <c:v>1</c:v>
                </c:pt>
                <c:pt idx="8">
                  <c:v>1</c:v>
                </c:pt>
              </c:numCache>
            </c:numRef>
          </c:val>
        </c:ser>
        <c:dLbls>
          <c:showLegendKey val="0"/>
          <c:showVal val="1"/>
          <c:showCatName val="0"/>
          <c:showSerName val="0"/>
          <c:showPercent val="0"/>
          <c:showBubbleSize val="0"/>
        </c:dLbls>
        <c:gapWidth val="182"/>
        <c:overlap val="0"/>
        <c:axId val="344241771"/>
        <c:axId val="623378636"/>
      </c:barChart>
      <c:catAx>
        <c:axId val="344241771"/>
        <c:scaling>
          <c:orientation val="minMax"/>
        </c:scaling>
        <c:delete val="0"/>
        <c:axPos val="l"/>
        <c:majorTickMark val="none"/>
        <c:minorTickMark val="none"/>
        <c:tickLblPos val="nextTo"/>
        <c:spPr>
          <a:noFill/>
          <a:ln w="9525" cap="flat" cmpd="sng" algn="ctr">
            <a:solidFill>
              <a:schemeClr val="tx1">
                <a:lumMod val="15000"/>
                <a:lumOff val="85000"/>
              </a:schemeClr>
            </a:solidFill>
            <a:round/>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623378636"/>
        <c:crosses val="autoZero"/>
        <c:auto val="1"/>
        <c:lblAlgn val="ctr"/>
        <c:lblOffset val="100"/>
        <c:noMultiLvlLbl val="0"/>
      </c:catAx>
      <c:valAx>
        <c:axId val="623378636"/>
        <c:scaling>
          <c:orientation val="minMax"/>
        </c:scaling>
        <c:delete val="0"/>
        <c:axPos val="b"/>
        <c:numFmt formatCode="General" sourceLinked="1"/>
        <c:majorTickMark val="none"/>
        <c:minorTickMark val="none"/>
        <c:tickLblPos val="nextTo"/>
        <c:spPr>
          <a:noFill/>
          <a:ln>
            <a:noFill/>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344241771"/>
        <c:crosses val="autoZero"/>
        <c:crossBetween val="between"/>
        <c:majorUnit val="1"/>
      </c:valAx>
      <c:spPr>
        <a:noFill/>
        <a:ln>
          <a:noFill/>
        </a:ln>
        <a:effectLst/>
      </c:spPr>
    </c:plotArea>
    <c:plotVisOnly val="1"/>
    <c:dispBlanksAs val="gap"/>
    <c:showDLblsOverMax val="0"/>
    <c:extLst>
      <c:ext uri="{0b15fc19-7d7d-44ad-8c2d-2c3a37ce22c3}">
        <chartProps xmlns="https://web.wps.cn/et/2018/main" chartId="{78fc9fa0-4621-48f9-aa93-a5523ca3eeab}"/>
      </c:ext>
    </c:extLst>
  </c:chart>
  <c:spPr>
    <a:solidFill>
      <a:schemeClr val="bg1"/>
    </a:solidFill>
    <a:ln w="9525" cap="flat" cmpd="sng" algn="ctr">
      <a:noFill/>
      <a:round/>
    </a:ln>
    <a:effectLst/>
  </c:spPr>
  <c:txPr>
    <a:bodyPr/>
    <a:lstStyle/>
    <a:p>
      <a:pPr>
        <a:defRPr lang="zh-CN"/>
      </a:pPr>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0" vertOverflow="ellipsis" vert="horz" wrap="square" anchor="ctr" anchorCtr="1"/>
          <a:lstStyle/>
          <a:p>
            <a:pPr defTabSz="914400">
              <a:defRPr lang="zh-CN" sz="1400" b="0" i="0" u="none" strike="noStrike" kern="1200" spc="0" baseline="0">
                <a:solidFill>
                  <a:schemeClr val="tx1">
                    <a:lumMod val="65000"/>
                    <a:lumOff val="35000"/>
                  </a:schemeClr>
                </a:solidFill>
                <a:latin typeface="+mn-lt"/>
                <a:ea typeface="+mn-ea"/>
                <a:cs typeface="+mn-cs"/>
              </a:defRPr>
            </a:pPr>
            <a:r>
              <a:rPr b="1"/>
              <a:t>当月严重表述不规范典型错误</a:t>
            </a:r>
            <a:endParaRPr b="1"/>
          </a:p>
        </c:rich>
      </c:tx>
      <c:layout>
        <c:manualLayout>
          <c:xMode val="edge"/>
          <c:yMode val="edge"/>
          <c:x val="0.275292617916329"/>
          <c:y val="0.0153978641940053"/>
        </c:manualLayout>
      </c:layout>
      <c:overlay val="0"/>
      <c:spPr>
        <a:noFill/>
        <a:ln>
          <a:noFill/>
        </a:ln>
        <a:effectLst/>
      </c:spPr>
    </c:title>
    <c:autoTitleDeleted val="0"/>
    <c:plotArea>
      <c:layout>
        <c:manualLayout>
          <c:layoutTarget val="inner"/>
          <c:xMode val="edge"/>
          <c:yMode val="edge"/>
          <c:x val="0.0292091836734694"/>
          <c:y val="0.17904993909866"/>
          <c:w val="0.50140306122449"/>
          <c:h val="0.68400904819906"/>
        </c:manualLayout>
      </c:layout>
      <c:pieChart>
        <c:varyColors val="1"/>
        <c:ser>
          <c:idx val="0"/>
          <c:order val="0"/>
          <c:tx>
            <c:strRef>
              <c:f>[省级政务新媒体榜单发布图表.xlsx]ppt图!$B$64</c:f>
              <c:strCache>
                <c:ptCount val="1"/>
                <c:pt idx="0">
                  <c:v>当月严重表述不规范典型错误</c:v>
                </c:pt>
              </c:strCache>
            </c:strRef>
          </c:tx>
          <c:spPr/>
          <c:explosion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2">
                  <a:lumMod val="60000"/>
                  <a:lumOff val="40000"/>
                </a:schemeClr>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Pt>
            <c:idx val="5"/>
            <c:bubble3D val="0"/>
            <c:spPr>
              <a:solidFill>
                <a:schemeClr val="accent6"/>
              </a:solidFill>
              <a:ln w="19050">
                <a:solidFill>
                  <a:schemeClr val="lt1"/>
                </a:solidFill>
              </a:ln>
              <a:effectLst/>
            </c:spPr>
          </c:dPt>
          <c:dPt>
            <c:idx val="6"/>
            <c:bubble3D val="0"/>
            <c:spPr>
              <a:solidFill>
                <a:schemeClr val="accent6">
                  <a:lumMod val="60000"/>
                  <a:lumOff val="40000"/>
                </a:schemeClr>
              </a:solidFill>
              <a:ln w="19050">
                <a:solidFill>
                  <a:schemeClr val="lt1"/>
                </a:solidFill>
              </a:ln>
              <a:effectLst/>
            </c:spPr>
          </c:dPt>
          <c:dPt>
            <c:idx val="7"/>
            <c:bubble3D val="0"/>
            <c:spPr>
              <a:solidFill>
                <a:schemeClr val="accent2">
                  <a:lumMod val="60000"/>
                </a:schemeClr>
              </a:solidFill>
              <a:ln w="19050">
                <a:solidFill>
                  <a:schemeClr val="lt1"/>
                </a:solidFill>
              </a:ln>
              <a:effectLst/>
            </c:spPr>
          </c:dPt>
          <c:dPt>
            <c:idx val="8"/>
            <c:bubble3D val="0"/>
            <c:spPr>
              <a:solidFill>
                <a:schemeClr val="accent3">
                  <a:lumMod val="60000"/>
                </a:schemeClr>
              </a:solidFill>
              <a:ln w="19050">
                <a:solidFill>
                  <a:schemeClr val="lt1"/>
                </a:solidFill>
              </a:ln>
              <a:effectLst/>
            </c:spPr>
          </c:dPt>
          <c:dPt>
            <c:idx val="9"/>
            <c:bubble3D val="0"/>
            <c:spPr>
              <a:solidFill>
                <a:schemeClr val="accent4">
                  <a:lumMod val="50000"/>
                </a:schemeClr>
              </a:solidFill>
              <a:ln w="19050">
                <a:solidFill>
                  <a:schemeClr val="lt1"/>
                </a:solidFill>
              </a:ln>
              <a:effectLst/>
            </c:spPr>
          </c:dPt>
          <c:dPt>
            <c:idx val="10"/>
            <c:bubble3D val="0"/>
            <c:spPr>
              <a:solidFill>
                <a:schemeClr val="accent5">
                  <a:lumMod val="60000"/>
                </a:schemeClr>
              </a:solidFill>
              <a:ln w="19050">
                <a:solidFill>
                  <a:schemeClr val="lt1"/>
                </a:solidFill>
              </a:ln>
              <a:effectLst/>
            </c:spPr>
          </c:dPt>
          <c:dPt>
            <c:idx val="11"/>
            <c:bubble3D val="0"/>
            <c:spPr>
              <a:solidFill>
                <a:schemeClr val="accent6">
                  <a:lumMod val="60000"/>
                </a:schemeClr>
              </a:solidFill>
              <a:ln w="19050">
                <a:solidFill>
                  <a:schemeClr val="lt1"/>
                </a:solidFill>
              </a:ln>
              <a:effectLst/>
            </c:spPr>
          </c:dPt>
          <c:dPt>
            <c:idx val="12"/>
            <c:bubble3D val="0"/>
            <c:spPr>
              <a:solidFill>
                <a:schemeClr val="accent1">
                  <a:lumMod val="80000"/>
                  <a:lumOff val="20000"/>
                </a:schemeClr>
              </a:solidFill>
              <a:ln w="19050">
                <a:solidFill>
                  <a:schemeClr val="lt1"/>
                </a:solidFill>
              </a:ln>
              <a:effectLst/>
            </c:spPr>
          </c:dPt>
          <c:dLbls>
            <c:dLbl>
              <c:idx val="0"/>
              <c:layout>
                <c:manualLayout>
                  <c:x val="-0.0428947307111676"/>
                  <c:y val="0.0735528778147907"/>
                </c:manualLayout>
              </c:layout>
              <c:dLblPos val="bestFit"/>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0.0497275213353451"/>
                  <c:y val="0.0686224231737217"/>
                </c:manualLayout>
              </c:layout>
              <c:dLblPos val="bestFit"/>
              <c:showLegendKey val="0"/>
              <c:showVal val="1"/>
              <c:showCatName val="0"/>
              <c:showSerName val="0"/>
              <c:showPercent val="0"/>
              <c:showBubbleSize val="0"/>
              <c:extLst>
                <c:ext xmlns:c15="http://schemas.microsoft.com/office/drawing/2012/chart" uri="{CE6537A1-D6FC-4f65-9D91-7224C49458BB}">
                  <c15:layout>
                    <c:manualLayout>
                      <c:w val="0.0287994448299792"/>
                      <c:h val="0.086387916743415"/>
                    </c:manualLayout>
                  </c15:layout>
                </c:ext>
              </c:extLst>
            </c:dLbl>
            <c:dLbl>
              <c:idx val="2"/>
              <c:layout>
                <c:manualLayout>
                  <c:x val="-0.0621844926962067"/>
                  <c:y val="0.0124569363259913"/>
                </c:manualLayout>
              </c:layout>
              <c:dLblPos val="bestFit"/>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0.0605446377093777"/>
                  <c:y val="-0.0143312063872206"/>
                </c:manualLayout>
              </c:layout>
              <c:dLblPos val="bestFit"/>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0.0496648043672988"/>
                  <c:y val="-0.0724203530613536"/>
                </c:manualLayout>
              </c:layout>
              <c:dLblPos val="bestFit"/>
              <c:showLegendKey val="0"/>
              <c:showVal val="1"/>
              <c:showCatName val="0"/>
              <c:showSerName val="0"/>
              <c:showPercent val="0"/>
              <c:showBubbleSize val="0"/>
              <c:extLst>
                <c:ext xmlns:c15="http://schemas.microsoft.com/office/drawing/2012/chart" uri="{CE6537A1-D6FC-4f65-9D91-7224C49458BB}">
                  <c15:layout>
                    <c:manualLayout>
                      <c:w val="0.0341910060268892"/>
                      <c:h val="0.0479063165365507"/>
                    </c:manualLayout>
                  </c15:layout>
                </c:ext>
              </c:extLst>
            </c:dLbl>
            <c:dLbl>
              <c:idx val="5"/>
              <c:layout>
                <c:manualLayout>
                  <c:x val="-0.0203629351921992"/>
                  <c:y val="-0.0972366525511414"/>
                </c:manualLayout>
              </c:layout>
              <c:dLblPos val="bestFit"/>
              <c:showLegendKey val="0"/>
              <c:showVal val="1"/>
              <c:showCatName val="0"/>
              <c:showSerName val="0"/>
              <c:showPercent val="0"/>
              <c:showBubbleSize val="0"/>
              <c:extLst>
                <c:ext xmlns:c15="http://schemas.microsoft.com/office/drawing/2012/chart" uri="{CE6537A1-D6FC-4f65-9D91-7224C49458BB}">
                  <c15:layout/>
                </c:ext>
              </c:extLst>
            </c:dLbl>
            <c:dLbl>
              <c:idx val="6"/>
              <c:layout>
                <c:manualLayout>
                  <c:x val="0.0155258459157047"/>
                  <c:y val="-0.0871986289687248"/>
                </c:manualLayout>
              </c:layout>
              <c:dLblPos val="bestFit"/>
              <c:showLegendKey val="0"/>
              <c:showVal val="1"/>
              <c:showCatName val="0"/>
              <c:showSerName val="0"/>
              <c:showPercent val="0"/>
              <c:showBubbleSize val="0"/>
              <c:extLst>
                <c:ext xmlns:c15="http://schemas.microsoft.com/office/drawing/2012/chart" uri="{CE6537A1-D6FC-4f65-9D91-7224C49458BB}">
                  <c15:layout/>
                </c:ext>
              </c:extLst>
            </c:dLbl>
            <c:dLbl>
              <c:idx val="7"/>
              <c:layout>
                <c:manualLayout>
                  <c:x val="0.0299892647328161"/>
                  <c:y val="-0.084840585574881"/>
                </c:manualLayout>
              </c:layout>
              <c:dLblPos val="bestFit"/>
              <c:showLegendKey val="0"/>
              <c:showVal val="1"/>
              <c:showCatName val="0"/>
              <c:showSerName val="0"/>
              <c:showPercent val="0"/>
              <c:showBubbleSize val="0"/>
              <c:extLst>
                <c:ext xmlns:c15="http://schemas.microsoft.com/office/drawing/2012/chart" uri="{CE6537A1-D6FC-4f65-9D91-7224C49458BB}">
                  <c15:layout/>
                </c:ext>
              </c:extLst>
            </c:dLbl>
            <c:dLbl>
              <c:idx val="8"/>
              <c:layout>
                <c:manualLayout>
                  <c:x val="0.0490625458181631"/>
                  <c:y val="-0.0503576949567703"/>
                </c:manualLayout>
              </c:layout>
              <c:dLblPos val="bestFit"/>
              <c:showLegendKey val="0"/>
              <c:showVal val="1"/>
              <c:showCatName val="0"/>
              <c:showSerName val="0"/>
              <c:showPercent val="0"/>
              <c:showBubbleSize val="0"/>
              <c:extLst>
                <c:ext xmlns:c15="http://schemas.microsoft.com/office/drawing/2012/chart" uri="{CE6537A1-D6FC-4f65-9D91-7224C49458BB}">
                  <c15:layout/>
                </c:ext>
              </c:extLst>
            </c:dLbl>
            <c:dLbl>
              <c:idx val="9"/>
              <c:layout>
                <c:manualLayout>
                  <c:x val="0.0529308661768528"/>
                  <c:y val="-0.0104604403069283"/>
                </c:manualLayout>
              </c:layout>
              <c:dLblPos val="bestFit"/>
              <c:showLegendKey val="0"/>
              <c:showVal val="1"/>
              <c:showCatName val="0"/>
              <c:showSerName val="0"/>
              <c:showPercent val="0"/>
              <c:showBubbleSize val="0"/>
              <c:extLst>
                <c:ext xmlns:c15="http://schemas.microsoft.com/office/drawing/2012/chart" uri="{CE6537A1-D6FC-4f65-9D91-7224C49458BB}">
                  <c15:layout/>
                </c:ext>
              </c:extLst>
            </c:dLbl>
            <c:dLbl>
              <c:idx val="10"/>
              <c:layout>
                <c:manualLayout>
                  <c:x val="0.0584946703014456"/>
                  <c:y val="0.0364669741574249"/>
                </c:manualLayout>
              </c:layout>
              <c:dLblPos val="bestFit"/>
              <c:showLegendKey val="0"/>
              <c:showVal val="1"/>
              <c:showCatName val="0"/>
              <c:showSerName val="0"/>
              <c:showPercent val="0"/>
              <c:showBubbleSize val="0"/>
              <c:extLst>
                <c:ext xmlns:c15="http://schemas.microsoft.com/office/drawing/2012/chart" uri="{CE6537A1-D6FC-4f65-9D91-7224C49458BB}">
                  <c15:layout/>
                </c:ext>
              </c:extLst>
            </c:dLbl>
            <c:dLbl>
              <c:idx val="11"/>
              <c:layout>
                <c:manualLayout>
                  <c:x val="0.0423967523190354"/>
                  <c:y val="0.0826069455888814"/>
                </c:manualLayout>
              </c:layout>
              <c:dLblPos val="bestFit"/>
              <c:showLegendKey val="0"/>
              <c:showVal val="1"/>
              <c:showCatName val="0"/>
              <c:showSerName val="0"/>
              <c:showPercent val="0"/>
              <c:showBubbleSize val="0"/>
              <c:extLst>
                <c:ext xmlns:c15="http://schemas.microsoft.com/office/drawing/2012/chart" uri="{CE6537A1-D6FC-4f65-9D91-7224C49458BB}">
                  <c15:layout/>
                </c:ext>
              </c:extLst>
            </c:dLbl>
            <c:dLbl>
              <c:idx val="12"/>
              <c:layout>
                <c:manualLayout>
                  <c:x val="0.00356484447153819"/>
                  <c:y val="0.098181664535564"/>
                </c:manualLayout>
              </c:layout>
              <c:dLblPos val="bestFi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0" vertOverflow="ellipsis" vert="horz" wrap="square" lIns="38100" tIns="19050" rIns="38100" bIns="19050" anchor="ctr" anchorCtr="1"/>
              <a:lstStyle/>
              <a:p>
                <a:pPr>
                  <a:defRPr lang="zh-CN" sz="1000" b="0" i="0" u="none" strike="noStrike" kern="1200" baseline="0">
                    <a:solidFill>
                      <a:schemeClr val="tx1">
                        <a:lumMod val="75000"/>
                        <a:lumOff val="25000"/>
                      </a:schemeClr>
                    </a:solidFill>
                    <a:latin typeface="+mn-lt"/>
                    <a:ea typeface="+mn-ea"/>
                    <a:cs typeface="+mn-cs"/>
                  </a:defRPr>
                </a:pPr>
              </a:p>
            </c:txPr>
            <c:dLblPos val="bestFit"/>
            <c:showLegendKey val="0"/>
            <c:showVal val="1"/>
            <c:showCatName val="0"/>
            <c:showSerName val="0"/>
            <c:showPercent val="0"/>
            <c:showBubbleSize val="0"/>
            <c:showLeaderLines val="1"/>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[省级政务新媒体榜单发布图表.xlsx]ppt图!$A$65:$A$77</c:f>
              <c:strCache>
                <c:ptCount val="13"/>
                <c:pt idx="0">
                  <c:v>中国共产党成立100年</c:v>
                </c:pt>
                <c:pt idx="1">
                  <c:v>“双随机一公开”</c:v>
                </c:pt>
                <c:pt idx="2">
                  <c:v>不忘初心，牢记使命</c:v>
                </c:pt>
                <c:pt idx="3">
                  <c:v>党徽</c:v>
                </c:pt>
                <c:pt idx="4">
                  <c:v>发改</c:v>
                </c:pt>
                <c:pt idx="5">
                  <c:v>年</c:v>
                </c:pt>
                <c:pt idx="6">
                  <c:v>人大常委主任</c:v>
                </c:pt>
                <c:pt idx="7">
                  <c:v>人力资源保障</c:v>
                </c:pt>
                <c:pt idx="8">
                  <c:v>人力资源与社会保障</c:v>
                </c:pt>
                <c:pt idx="9">
                  <c:v>市人民市政府</c:v>
                </c:pt>
                <c:pt idx="10">
                  <c:v>习总书记</c:v>
                </c:pt>
                <c:pt idx="11">
                  <c:v>总书记</c:v>
                </c:pt>
                <c:pt idx="12">
                  <c:v>总书记重要讲话精神</c:v>
                </c:pt>
              </c:strCache>
            </c:strRef>
          </c:cat>
          <c:val>
            <c:numRef>
              <c:f>[省级政务新媒体榜单发布图表.xlsx]ppt图!$B$65:$B$77</c:f>
              <c:numCache>
                <c:formatCode>General</c:formatCode>
                <c:ptCount val="13"/>
                <c:pt idx="0">
                  <c:v>2</c:v>
                </c:pt>
                <c:pt idx="1">
                  <c:v>1</c:v>
                </c:pt>
                <c:pt idx="2">
                  <c:v>1</c:v>
                </c:pt>
                <c:pt idx="3">
                  <c:v>1</c:v>
                </c:pt>
                <c:pt idx="4">
                  <c:v>1</c:v>
                </c:pt>
                <c:pt idx="5">
                  <c:v>1</c:v>
                </c:pt>
                <c:pt idx="6">
                  <c:v>1</c:v>
                </c:pt>
                <c:pt idx="7">
                  <c:v>1</c:v>
                </c:pt>
                <c:pt idx="8">
                  <c:v>1</c:v>
                </c:pt>
                <c:pt idx="9">
                  <c:v>1</c:v>
                </c:pt>
                <c:pt idx="10">
                  <c:v>1</c:v>
                </c:pt>
                <c:pt idx="11">
                  <c:v>1</c:v>
                </c:pt>
                <c:pt idx="12">
                  <c:v>1</c:v>
                </c:pt>
              </c:numCache>
            </c:numRef>
          </c:val>
        </c:ser>
        <c:dLbls>
          <c:showLegendKey val="0"/>
          <c:showVal val="1"/>
          <c:showCatName val="0"/>
          <c:showSerName val="0"/>
          <c:showPercent val="0"/>
          <c:showBubbleSize val="0"/>
          <c:showLeaderLines val="1"/>
        </c:dLbls>
        <c:firstSliceAng val="0"/>
      </c:pieChart>
      <c:spPr>
        <a:noFill/>
        <a:ln>
          <a:noFill/>
        </a:ln>
        <a:effectLst/>
      </c:spPr>
    </c:plotArea>
    <c:legend>
      <c:legendPos val="r"/>
      <c:legendEntry>
        <c:idx val="0"/>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Entry>
      <c:legendEntry>
        <c:idx val="1"/>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Entry>
      <c:legendEntry>
        <c:idx val="2"/>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Entry>
      <c:legendEntry>
        <c:idx val="3"/>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Entry>
      <c:legendEntry>
        <c:idx val="4"/>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Entry>
      <c:legendEntry>
        <c:idx val="5"/>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Entry>
      <c:legendEntry>
        <c:idx val="6"/>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Entry>
      <c:legendEntry>
        <c:idx val="7"/>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Entry>
      <c:legendEntry>
        <c:idx val="8"/>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Entry>
      <c:legendEntry>
        <c:idx val="9"/>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Entry>
      <c:layout>
        <c:manualLayout>
          <c:xMode val="edge"/>
          <c:yMode val="edge"/>
          <c:x val="0.594132653061225"/>
          <c:y val="0.137463024186532"/>
          <c:w val="0.402040816326531"/>
          <c:h val="0.821472072385592"/>
        </c:manualLayout>
      </c:layout>
      <c:overlay val="0"/>
      <c:spPr>
        <a:noFill/>
        <a:ln>
          <a:noFill/>
        </a:ln>
        <a:effectLst/>
      </c:spPr>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
    <c:plotVisOnly val="1"/>
    <c:dispBlanksAs val="gap"/>
    <c:showDLblsOverMax val="0"/>
    <c:extLst>
      <c:ext uri="{0b15fc19-7d7d-44ad-8c2d-2c3a37ce22c3}">
        <chartProps xmlns="https://web.wps.cn/et/2018/main" chartId="{3d2a5bc8-80ad-46b8-8d1b-c2822ea7186a}"/>
      </c:ext>
    </c:extLst>
  </c:chart>
  <c:spPr>
    <a:solidFill>
      <a:schemeClr val="bg1"/>
    </a:solidFill>
    <a:ln w="9525" cap="flat" cmpd="sng" algn="ctr">
      <a:noFill/>
      <a:round/>
    </a:ln>
    <a:effectLst/>
  </c:spPr>
  <c:txPr>
    <a:bodyPr/>
    <a:lstStyle/>
    <a:p>
      <a:pPr>
        <a:defRPr lang="zh-CN"/>
      </a:pPr>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0" vertOverflow="ellipsis" vert="horz" wrap="square" anchor="ctr" anchorCtr="1"/>
          <a:lstStyle/>
          <a:p>
            <a:pPr defTabSz="914400">
              <a:defRPr lang="zh-CN" sz="1400" b="0" i="0" u="none" strike="noStrike" kern="1200" spc="0" baseline="0">
                <a:solidFill>
                  <a:schemeClr val="tx1">
                    <a:lumMod val="65000"/>
                    <a:lumOff val="35000"/>
                  </a:schemeClr>
                </a:solidFill>
                <a:latin typeface="+mn-lt"/>
                <a:ea typeface="+mn-ea"/>
                <a:cs typeface="+mn-cs"/>
              </a:defRPr>
            </a:pPr>
            <a:r>
              <a:rPr b="1"/>
              <a:t>各省微信10W+热门文章分布情况</a:t>
            </a:r>
            <a:endParaRPr b="1"/>
          </a:p>
        </c:rich>
      </c:tx>
      <c:layout/>
      <c:overlay val="0"/>
      <c:spPr>
        <a:noFill/>
        <a:ln>
          <a:noFill/>
        </a:ln>
        <a:effectLst/>
      </c:spPr>
    </c:title>
    <c:autoTitleDeleted val="0"/>
    <c:plotArea>
      <c:layout/>
      <c:barChart>
        <c:barDir val="col"/>
        <c:grouping val="clustered"/>
        <c:varyColors val="0"/>
        <c:ser>
          <c:idx val="0"/>
          <c:order val="0"/>
          <c:tx>
            <c:strRef>
              <c:f>[省级政务新媒体榜单发布图表.xlsx]ppt图!$B$89</c:f>
              <c:strCache>
                <c:ptCount val="1"/>
                <c:pt idx="0">
                  <c:v>各省微信10W+热门文章分布情况</c:v>
                </c:pt>
              </c:strCache>
            </c:strRef>
          </c:tx>
          <c:spPr>
            <a:solidFill>
              <a:schemeClr val="accent1"/>
            </a:solidFill>
            <a:ln>
              <a:noFill/>
            </a:ln>
            <a:effectLst/>
          </c:spPr>
          <c:invertIfNegative val="0"/>
          <c:dLbls>
            <c:spPr>
              <a:noFill/>
              <a:ln>
                <a:noFill/>
              </a:ln>
              <a:effectLst/>
            </c:spPr>
            <c:txPr>
              <a:bodyPr rot="0" spcFirstLastPara="0" vertOverflow="ellipsis" vert="horz" wrap="square" lIns="38100" tIns="19050" rIns="38100" bIns="19050" anchor="ctr" anchorCtr="1"/>
              <a:lstStyle/>
              <a:p>
                <a:pPr>
                  <a:defRPr lang="zh-CN" sz="900" b="0" i="0" u="none" strike="noStrike" kern="1200" baseline="0">
                    <a:solidFill>
                      <a:schemeClr val="tx1">
                        <a:lumMod val="75000"/>
                        <a:lumOff val="25000"/>
                      </a:schemeClr>
                    </a:solidFill>
                    <a:latin typeface="+mn-lt"/>
                    <a:ea typeface="+mn-ea"/>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[省级政务新媒体榜单发布图表.xlsx]ppt图!$A$90:$A$93</c:f>
              <c:strCache>
                <c:ptCount val="4"/>
                <c:pt idx="0">
                  <c:v>上海发布</c:v>
                </c:pt>
                <c:pt idx="1">
                  <c:v>北京发布</c:v>
                </c:pt>
                <c:pt idx="2">
                  <c:v>浙江发布</c:v>
                </c:pt>
                <c:pt idx="3">
                  <c:v>江苏政务服务</c:v>
                </c:pt>
              </c:strCache>
            </c:strRef>
          </c:cat>
          <c:val>
            <c:numRef>
              <c:f>[省级政务新媒体榜单发布图表.xlsx]ppt图!$B$90:$B$93</c:f>
              <c:numCache>
                <c:formatCode>General</c:formatCode>
                <c:ptCount val="4"/>
                <c:pt idx="0">
                  <c:v>91</c:v>
                </c:pt>
                <c:pt idx="1">
                  <c:v>8</c:v>
                </c:pt>
                <c:pt idx="2">
                  <c:v>7</c:v>
                </c:pt>
                <c:pt idx="3">
                  <c:v>1</c:v>
                </c:pt>
              </c:numCache>
            </c:numRef>
          </c:val>
        </c:ser>
        <c:dLbls>
          <c:showLegendKey val="0"/>
          <c:showVal val="1"/>
          <c:showCatName val="0"/>
          <c:showSerName val="0"/>
          <c:showPercent val="0"/>
          <c:showBubbleSize val="0"/>
        </c:dLbls>
        <c:gapWidth val="219"/>
        <c:overlap val="-27"/>
        <c:axId val="179193900"/>
        <c:axId val="545439277"/>
      </c:barChart>
      <c:catAx>
        <c:axId val="179193900"/>
        <c:scaling>
          <c:orientation val="minMax"/>
        </c:scaling>
        <c:delete val="0"/>
        <c:axPos val="b"/>
        <c:majorTickMark val="none"/>
        <c:minorTickMark val="none"/>
        <c:tickLblPos val="nextTo"/>
        <c:spPr>
          <a:noFill/>
          <a:ln w="9525" cap="flat" cmpd="sng" algn="ctr">
            <a:solidFill>
              <a:schemeClr val="tx1">
                <a:lumMod val="15000"/>
                <a:lumOff val="85000"/>
              </a:schemeClr>
            </a:solidFill>
            <a:round/>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545439277"/>
        <c:crosses val="autoZero"/>
        <c:auto val="1"/>
        <c:lblAlgn val="ctr"/>
        <c:lblOffset val="100"/>
        <c:noMultiLvlLbl val="0"/>
      </c:catAx>
      <c:valAx>
        <c:axId val="545439277"/>
        <c:scaling>
          <c:orientation val="minMax"/>
          <c:max val="100"/>
          <c:min val="0"/>
        </c:scaling>
        <c:delete val="0"/>
        <c:axPos val="l"/>
        <c:numFmt formatCode="General" sourceLinked="1"/>
        <c:majorTickMark val="none"/>
        <c:minorTickMark val="none"/>
        <c:tickLblPos val="nextTo"/>
        <c:spPr>
          <a:noFill/>
          <a:ln>
            <a:noFill/>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179193900"/>
        <c:crosses val="autoZero"/>
        <c:crossBetween val="between"/>
        <c:majorUnit val="20"/>
      </c:valAx>
      <c:spPr>
        <a:noFill/>
        <a:ln>
          <a:noFill/>
        </a:ln>
        <a:effectLst/>
      </c:spPr>
    </c:plotArea>
    <c:plotVisOnly val="1"/>
    <c:dispBlanksAs val="gap"/>
    <c:showDLblsOverMax val="0"/>
    <c:extLst>
      <c:ext uri="{0b15fc19-7d7d-44ad-8c2d-2c3a37ce22c3}">
        <chartProps xmlns="https://web.wps.cn/et/2018/main" chartId="{3391819f-49f0-4893-a83f-4cfe7fa6ea54}"/>
      </c:ext>
    </c:extLst>
  </c:chart>
  <c:spPr>
    <a:solidFill>
      <a:schemeClr val="bg1"/>
    </a:solidFill>
    <a:ln w="9525" cap="flat" cmpd="sng" algn="ctr">
      <a:noFill/>
      <a:round/>
    </a:ln>
    <a:effectLst/>
  </c:spPr>
  <c:txPr>
    <a:bodyPr/>
    <a:lstStyle/>
    <a:p>
      <a:pPr>
        <a:defRPr lang="zh-CN"/>
      </a:pP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slideLayout" Target="../slideLayouts/slideLayout1.xml"/><Relationship Id="rId7" Type="http://schemas.openxmlformats.org/officeDocument/2006/relationships/tags" Target="../tags/tag2.xml"/><Relationship Id="rId6" Type="http://schemas.openxmlformats.org/officeDocument/2006/relationships/tags" Target="../tags/tag1.xml"/><Relationship Id="rId5" Type="http://schemas.openxmlformats.org/officeDocument/2006/relationships/image" Target="../media/image5.png"/><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9.png"/><Relationship Id="rId7" Type="http://schemas.openxmlformats.org/officeDocument/2006/relationships/image" Target="../media/image8.png"/><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3.png"/><Relationship Id="rId3" Type="http://schemas.openxmlformats.org/officeDocument/2006/relationships/chart" Target="../charts/chart3.xml"/><Relationship Id="rId2" Type="http://schemas.openxmlformats.org/officeDocument/2006/relationships/chart" Target="../charts/chart2.xml"/><Relationship Id="rId1" Type="http://schemas.openxmlformats.org/officeDocument/2006/relationships/chart" Target="../charts/chart1.xml"/></Relationships>
</file>

<file path=ppt/slides/_rels/slide3.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image" Target="../media/image3.png"/></Relationships>
</file>

<file path=ppt/slides/_rels/slide4.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6.png"/><Relationship Id="rId3" Type="http://schemas.openxmlformats.org/officeDocument/2006/relationships/image" Target="../media/image3.png"/><Relationship Id="rId2" Type="http://schemas.openxmlformats.org/officeDocument/2006/relationships/chart" Target="../charts/chart5.xml"/><Relationship Id="rId1" Type="http://schemas.openxmlformats.org/officeDocument/2006/relationships/chart" Target="../charts/chart4.xml"/></Relationships>
</file>

<file path=ppt/slides/_rels/slide5.xml.rels><?xml version="1.0" encoding="UTF-8" standalone="yes"?>
<Relationships xmlns="http://schemas.openxmlformats.org/package/2006/relationships"><Relationship Id="rId7" Type="http://schemas.openxmlformats.org/officeDocument/2006/relationships/notesSlide" Target="../notesSlides/notesSlide1.xml"/><Relationship Id="rId6" Type="http://schemas.openxmlformats.org/officeDocument/2006/relationships/slideLayout" Target="../slideLayouts/slideLayout1.xml"/><Relationship Id="rId5" Type="http://schemas.openxmlformats.org/officeDocument/2006/relationships/tags" Target="../tags/tag5.xml"/><Relationship Id="rId4" Type="http://schemas.openxmlformats.org/officeDocument/2006/relationships/image" Target="../media/image7.png"/><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chart" Target="../charts/chart6.xml"/></Relationships>
</file>

<file path=ppt/slides/_rels/slide6.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1"/>
          <a:stretch>
            <a:fillRect/>
          </a:stretch>
        </p:blipFill>
        <p:spPr>
          <a:xfrm rot="21600000">
            <a:off x="0" y="1397507"/>
            <a:ext cx="2049779" cy="4064508"/>
          </a:xfrm>
          <a:prstGeom prst="rect">
            <a:avLst/>
          </a:prstGeom>
        </p:spPr>
      </p:pic>
      <p:pic>
        <p:nvPicPr>
          <p:cNvPr id="4" name="picture 3"/>
          <p:cNvPicPr>
            <a:picLocks noChangeAspect="1"/>
          </p:cNvPicPr>
          <p:nvPr/>
        </p:nvPicPr>
        <p:blipFill>
          <a:blip r:embed="rId2"/>
          <a:stretch>
            <a:fillRect/>
          </a:stretch>
        </p:blipFill>
        <p:spPr>
          <a:xfrm rot="21600000">
            <a:off x="10143744" y="1397507"/>
            <a:ext cx="2048255" cy="4064508"/>
          </a:xfrm>
          <a:prstGeom prst="rect">
            <a:avLst/>
          </a:prstGeom>
        </p:spPr>
      </p:pic>
      <p:pic>
        <p:nvPicPr>
          <p:cNvPr id="7" name="picture 6" descr="E:\资质\星鸟测评logo.png星鸟测评logo"/>
          <p:cNvPicPr>
            <a:picLocks noChangeAspect="1"/>
          </p:cNvPicPr>
          <p:nvPr/>
        </p:nvPicPr>
        <p:blipFill>
          <a:blip r:embed="rId3"/>
          <a:srcRect/>
          <a:stretch>
            <a:fillRect/>
          </a:stretch>
        </p:blipFill>
        <p:spPr>
          <a:xfrm rot="21600000">
            <a:off x="10527792" y="164083"/>
            <a:ext cx="1548383" cy="467360"/>
          </a:xfrm>
          <a:prstGeom prst="rect">
            <a:avLst/>
          </a:prstGeom>
        </p:spPr>
      </p:pic>
      <p:sp>
        <p:nvSpPr>
          <p:cNvPr id="8" name="textbox 7"/>
          <p:cNvSpPr/>
          <p:nvPr/>
        </p:nvSpPr>
        <p:spPr>
          <a:xfrm>
            <a:off x="83344" y="2017795"/>
            <a:ext cx="528955" cy="219075"/>
          </a:xfrm>
          <a:prstGeom prst="rect">
            <a:avLst/>
          </a:prstGeom>
        </p:spPr>
        <p:txBody>
          <a:bodyPr vert="horz" wrap="square" lIns="0" tIns="0" rIns="0" bIns="0"/>
          <a:lstStyle/>
          <a:p>
            <a:pPr algn="l" rtl="0" eaLnBrk="0">
              <a:lnSpc>
                <a:spcPct val="78000"/>
              </a:lnSpc>
            </a:pPr>
            <a:endParaRPr lang="en-US" altLang="en-US" sz="100" dirty="0"/>
          </a:p>
          <a:p>
            <a:pPr indent="12700" algn="l" rtl="0" eaLnBrk="0">
              <a:lnSpc>
                <a:spcPct val="85000"/>
              </a:lnSpc>
            </a:pPr>
            <a:r>
              <a:rPr sz="1500" spc="160" dirty="0">
                <a:solidFill>
                  <a:srgbClr val="FFFFFF">
                    <a:alpha val="100000"/>
                  </a:srgbClr>
                </a:solidFill>
                <a:latin typeface="Arial" panose="020B0604020202020204"/>
                <a:ea typeface="Arial" panose="020B0604020202020204"/>
                <a:cs typeface="Arial" panose="020B0604020202020204"/>
              </a:rPr>
              <a:t>202</a:t>
            </a:r>
            <a:r>
              <a:rPr sz="1500" spc="140" dirty="0">
                <a:solidFill>
                  <a:srgbClr val="FFFFFF">
                    <a:alpha val="100000"/>
                  </a:srgbClr>
                </a:solidFill>
                <a:latin typeface="Arial" panose="020B0604020202020204"/>
                <a:ea typeface="Arial" panose="020B0604020202020204"/>
                <a:cs typeface="Arial" panose="020B0604020202020204"/>
              </a:rPr>
              <a:t>0</a:t>
            </a:r>
            <a:endParaRPr lang="en-US" altLang="en-US" sz="1500" dirty="0"/>
          </a:p>
        </p:txBody>
      </p:sp>
      <p:grpSp>
        <p:nvGrpSpPr>
          <p:cNvPr id="11" name="组合 10"/>
          <p:cNvGrpSpPr/>
          <p:nvPr/>
        </p:nvGrpSpPr>
        <p:grpSpPr>
          <a:xfrm>
            <a:off x="5368290" y="1226185"/>
            <a:ext cx="1662430" cy="650240"/>
            <a:chOff x="8455" y="1887"/>
            <a:chExt cx="2618" cy="1024"/>
          </a:xfrm>
        </p:grpSpPr>
        <p:sp>
          <p:nvSpPr>
            <p:cNvPr id="9" name="object 5"/>
            <p:cNvSpPr/>
            <p:nvPr/>
          </p:nvSpPr>
          <p:spPr>
            <a:xfrm>
              <a:off x="8455" y="1887"/>
              <a:ext cx="2357" cy="1024"/>
            </a:xfrm>
            <a:prstGeom prst="rect">
              <a:avLst/>
            </a:prstGeom>
            <a:blipFill>
              <a:blip r:embed="rId4" cstate="print"/>
              <a:stretch>
                <a:fillRect/>
              </a:stretch>
            </a:blipFill>
          </p:spPr>
          <p:txBody>
            <a:bodyPr wrap="square" lIns="0" tIns="0" rIns="0" bIns="0" rtlCol="0"/>
            <a:p/>
          </p:txBody>
        </p:sp>
        <p:sp>
          <p:nvSpPr>
            <p:cNvPr id="10" name="object 6"/>
            <p:cNvSpPr txBox="1"/>
            <p:nvPr/>
          </p:nvSpPr>
          <p:spPr>
            <a:xfrm>
              <a:off x="9463" y="2041"/>
              <a:ext cx="1610" cy="698"/>
            </a:xfrm>
            <a:prstGeom prst="rect">
              <a:avLst/>
            </a:prstGeom>
          </p:spPr>
          <p:txBody>
            <a:bodyPr vert="horz" wrap="square" lIns="0" tIns="12700" rIns="0" bIns="0" rtlCol="0">
              <a:spAutoFit/>
            </a:bodyPr>
            <a:p>
              <a:pPr marL="12700">
                <a:lnSpc>
                  <a:spcPct val="100000"/>
                </a:lnSpc>
                <a:spcBef>
                  <a:spcPts val="100"/>
                </a:spcBef>
              </a:pPr>
              <a:r>
                <a:rPr sz="2800" spc="340" dirty="0">
                  <a:solidFill>
                    <a:srgbClr val="FFFFFF"/>
                  </a:solidFill>
                  <a:latin typeface="汉仪大隶书简" panose="02010600000101010101" charset="-122"/>
                  <a:ea typeface="汉仪大隶书简" panose="02010600000101010101" charset="-122"/>
                  <a:cs typeface="宋体" panose="02010600030101010101" pitchFamily="2" charset="-122"/>
                  <a:sym typeface="汉仪大隶书简" panose="02010600000101010101" charset="-122"/>
                </a:rPr>
                <a:t>微</a:t>
              </a:r>
              <a:r>
                <a:rPr sz="2800" dirty="0">
                  <a:solidFill>
                    <a:srgbClr val="FFFFFF"/>
                  </a:solidFill>
                  <a:latin typeface="汉仪大隶书简" panose="02010600000101010101" charset="-122"/>
                  <a:ea typeface="汉仪大隶书简" panose="02010600000101010101" charset="-122"/>
                  <a:cs typeface="宋体" panose="02010600030101010101" pitchFamily="2" charset="-122"/>
                  <a:sym typeface="汉仪大隶书简" panose="02010600000101010101" charset="-122"/>
                </a:rPr>
                <a:t>信</a:t>
              </a:r>
              <a:endParaRPr sz="2800">
                <a:latin typeface="汉仪大隶书简" panose="02010600000101010101" charset="-122"/>
                <a:ea typeface="汉仪大隶书简" panose="02010600000101010101" charset="-122"/>
                <a:cs typeface="宋体" panose="02010600030101010101" pitchFamily="2" charset="-122"/>
                <a:sym typeface="汉仪大隶书简" panose="02010600000101010101" charset="-122"/>
              </a:endParaRPr>
            </a:p>
          </p:txBody>
        </p:sp>
        <p:sp>
          <p:nvSpPr>
            <p:cNvPr id="12" name="object 7"/>
            <p:cNvSpPr/>
            <p:nvPr/>
          </p:nvSpPr>
          <p:spPr>
            <a:xfrm>
              <a:off x="8676" y="2182"/>
              <a:ext cx="528" cy="432"/>
            </a:xfrm>
            <a:prstGeom prst="rect">
              <a:avLst/>
            </a:prstGeom>
            <a:blipFill>
              <a:blip r:embed="rId5" cstate="print"/>
              <a:stretch>
                <a:fillRect/>
              </a:stretch>
            </a:blipFill>
          </p:spPr>
          <p:txBody>
            <a:bodyPr wrap="square" lIns="0" tIns="0" rIns="0" bIns="0" rtlCol="0"/>
            <a:p/>
          </p:txBody>
        </p:sp>
      </p:grpSp>
      <p:sp>
        <p:nvSpPr>
          <p:cNvPr id="13" name="Title 1" descr="7b0a20202020227461726765744d6f64756c65223a202270726f636573734f6e6c696e65466f6e7473220a7d0a"/>
          <p:cNvSpPr>
            <a:spLocks noGrp="1"/>
          </p:cNvSpPr>
          <p:nvPr>
            <p:custDataLst>
              <p:tags r:id="rId6"/>
            </p:custDataLst>
          </p:nvPr>
        </p:nvSpPr>
        <p:spPr>
          <a:xfrm>
            <a:off x="3178810" y="2237105"/>
            <a:ext cx="6350000" cy="1779905"/>
          </a:xfrm>
          <a:prstGeom prst="rect">
            <a:avLst/>
          </a:prstGeom>
        </p:spPr>
        <p:txBody>
          <a:bodyPr vert="horz" wrap="square" lIns="90170" tIns="0" rIns="90170" bIns="0" rtlCol="0" anchor="b" anchorCtr="0">
            <a:noAutofit/>
          </a:bodyPr>
          <a:lstStyle>
            <a:lvl1pPr algn="dist" defTabSz="914400" rtl="0" eaLnBrk="1" fontAlgn="auto" latinLnBrk="0" hangingPunct="1">
              <a:lnSpc>
                <a:spcPct val="100000"/>
              </a:lnSpc>
              <a:spcBef>
                <a:spcPct val="0"/>
              </a:spcBef>
              <a:buNone/>
              <a:defRPr lang="zh-CN" altLang="en-US" sz="7200" b="0" u="none" strike="noStrike" kern="1200" cap="none" spc="700" normalizeH="0" baseline="0">
                <a:solidFill>
                  <a:schemeClr val="tx1">
                    <a:lumMod val="85000"/>
                    <a:lumOff val="15000"/>
                  </a:schemeClr>
                </a:solidFill>
                <a:uFillTx/>
                <a:latin typeface="Arial" panose="020B0604020202020204" pitchFamily="34" charset="0"/>
                <a:ea typeface="汉仪旗黑-85S" panose="00020600040101010101" pitchFamily="18" charset="-122"/>
                <a:cs typeface="+mj-cs"/>
              </a:defRPr>
            </a:lvl1pPr>
          </a:lstStyle>
          <a:p>
            <a:pPr algn="ctr"/>
            <a:r>
              <a:rPr lang="zh-CN" altLang="en-US" sz="5900" b="1">
                <a:solidFill>
                  <a:schemeClr val="tx1">
                    <a:lumMod val="85000"/>
                    <a:lumOff val="15000"/>
                  </a:schemeClr>
                </a:solidFill>
                <a:latin typeface="汉仪大隶书简" panose="02010600000101010101" charset="-122"/>
                <a:ea typeface="汉仪大隶书简" panose="02010600000101010101" charset="-122"/>
                <a:cs typeface="汉仪大隶书简" panose="02010600000101010101" charset="-122"/>
                <a:sym typeface="汉仪中隶书简" panose="02010600000101010101" charset="-122"/>
              </a:rPr>
              <a:t>省级政务新媒体 影响力月榜</a:t>
            </a:r>
            <a:endParaRPr lang="zh-CN" altLang="en-US" sz="5900" b="1">
              <a:solidFill>
                <a:schemeClr val="tx1">
                  <a:lumMod val="85000"/>
                  <a:lumOff val="15000"/>
                </a:schemeClr>
              </a:solidFill>
              <a:latin typeface="汉仪大隶书简" panose="02010600000101010101" charset="-122"/>
              <a:ea typeface="汉仪大隶书简" panose="02010600000101010101" charset="-122"/>
              <a:cs typeface="汉仪大隶书简" panose="02010600000101010101" charset="-122"/>
              <a:sym typeface="汉仪中隶书简" panose="02010600000101010101" charset="-122"/>
            </a:endParaRPr>
          </a:p>
        </p:txBody>
      </p:sp>
      <p:sp>
        <p:nvSpPr>
          <p:cNvPr id="14" name="文本占位符 7"/>
          <p:cNvSpPr>
            <a:spLocks noGrp="1"/>
          </p:cNvSpPr>
          <p:nvPr>
            <p:custDataLst>
              <p:tags r:id="rId7"/>
            </p:custDataLst>
          </p:nvPr>
        </p:nvSpPr>
        <p:spPr>
          <a:xfrm>
            <a:off x="3432175" y="4472940"/>
            <a:ext cx="5842635" cy="873760"/>
          </a:xfrm>
          <a:prstGeom prst="rect">
            <a:avLst/>
          </a:prstGeom>
        </p:spPr>
        <p:txBody>
          <a:bodyPr vert="horz" wrap="square" lIns="90170" tIns="46990" rIns="90170" bIns="46990" rtlCol="0">
            <a:normAutofit/>
          </a:bodyPr>
          <a:lstStyle>
            <a:lvl1pPr marL="0" indent="0" algn="dist" defTabSz="914400" rtl="0" eaLnBrk="1" fontAlgn="auto" latinLnBrk="0" hangingPunct="1">
              <a:lnSpc>
                <a:spcPct val="130000"/>
              </a:lnSpc>
              <a:spcBef>
                <a:spcPts val="0"/>
              </a:spcBef>
              <a:spcAft>
                <a:spcPts val="1000"/>
              </a:spcAft>
              <a:buFont typeface="Arial" panose="020B0604020202020204" pitchFamily="34" charset="0"/>
              <a:buNone/>
              <a:defRPr sz="1600" u="none" strike="noStrike" kern="1200" cap="none" spc="150" normalizeH="0" baseline="0">
                <a:solidFill>
                  <a:schemeClr val="tx1">
                    <a:lumMod val="75000"/>
                    <a:lumOff val="25000"/>
                  </a:schemeClr>
                </a:solidFill>
                <a:uFillTx/>
                <a:latin typeface="Arial" panose="020B0604020202020204" pitchFamily="34" charset="0"/>
                <a:ea typeface="微软雅黑" panose="020B0503020204020204" charset="-122"/>
                <a:cs typeface="+mn-cs"/>
              </a:defRPr>
            </a:lvl1pPr>
            <a:lvl2pPr marL="685800"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sz="1600" u="none" strike="noStrike" kern="1200" cap="none" spc="150" normalizeH="0" baseline="0">
                <a:solidFill>
                  <a:schemeClr val="tx1"/>
                </a:solidFill>
                <a:uFillTx/>
                <a:latin typeface="Arial" panose="020B0604020202020204" pitchFamily="34" charset="0"/>
                <a:ea typeface="微软雅黑" panose="020B0503020204020204" charset="-122"/>
                <a:cs typeface="+mn-cs"/>
              </a:defRPr>
            </a:lvl2pPr>
            <a:lvl3pPr marL="11430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微软雅黑" panose="020B0503020204020204" charset="-122"/>
                <a:cs typeface="+mn-cs"/>
              </a:defRPr>
            </a:lvl3pPr>
            <a:lvl4pPr marL="16002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微软雅黑" panose="020B0503020204020204" charset="-122"/>
                <a:cs typeface="+mn-cs"/>
              </a:defRPr>
            </a:lvl4pPr>
            <a:lvl5pPr marL="20574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微软雅黑" panose="020B050302020402020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zh-CN" altLang="en-US"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榜单日期：</a:t>
            </a:r>
            <a:r>
              <a:rPr lang="en-US" altLang="zh-CN"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2024</a:t>
            </a:r>
            <a:r>
              <a:rPr lang="zh-CN" altLang="en-US"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年</a:t>
            </a:r>
            <a:r>
              <a:rPr lang="en-US" altLang="zh-CN"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10</a:t>
            </a:r>
            <a:r>
              <a:rPr lang="zh-CN" altLang="en-US"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月</a:t>
            </a:r>
            <a:r>
              <a:rPr lang="en-US" altLang="zh-CN"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1</a:t>
            </a:r>
            <a:r>
              <a:rPr lang="zh-CN" altLang="en-US"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日</a:t>
            </a:r>
            <a:r>
              <a:rPr lang="en-US" altLang="zh-CN"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-2024</a:t>
            </a:r>
            <a:r>
              <a:rPr lang="zh-CN" altLang="en-US"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年</a:t>
            </a:r>
            <a:r>
              <a:rPr lang="en-US" altLang="zh-CN"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10</a:t>
            </a:r>
            <a:r>
              <a:rPr lang="zh-CN" altLang="en-US"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月</a:t>
            </a:r>
            <a:r>
              <a:rPr lang="en-US" altLang="zh-CN"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31</a:t>
            </a:r>
            <a:r>
              <a:rPr lang="zh-CN" altLang="en-US"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日</a:t>
            </a:r>
            <a:endParaRPr lang="zh-CN" altLang="en-US"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21600000">
            <a:off x="0" y="0"/>
            <a:ext cx="12192000" cy="914400"/>
            <a:chOff x="0" y="0"/>
            <a:chExt cx="12192000" cy="914400"/>
          </a:xfrm>
        </p:grpSpPr>
        <p:sp>
          <p:nvSpPr>
            <p:cNvPr id="8" name="rect"/>
            <p:cNvSpPr/>
            <p:nvPr/>
          </p:nvSpPr>
          <p:spPr>
            <a:xfrm>
              <a:off x="0" y="0"/>
              <a:ext cx="12192000" cy="914400"/>
            </a:xfrm>
            <a:prstGeom prst="rect">
              <a:avLst/>
            </a:prstGeom>
            <a:solidFill>
              <a:srgbClr val="D9ECFE">
                <a:alpha val="100000"/>
              </a:srgbClr>
            </a:solidFill>
            <a:ln cap="flat">
              <a:noFill/>
              <a:prstDash val="solid"/>
              <a:miter lim="0"/>
            </a:ln>
          </p:spPr>
          <p:txBody>
            <a:bodyPr rtlCol="0"/>
            <a:lstStyle/>
            <a:p>
              <a:pPr algn="ctr"/>
              <a:endParaRPr lang="zh-CN" altLang="en-US"/>
            </a:p>
          </p:txBody>
        </p:sp>
        <p:sp>
          <p:nvSpPr>
            <p:cNvPr id="9" name="textbox 9"/>
            <p:cNvSpPr/>
            <p:nvPr/>
          </p:nvSpPr>
          <p:spPr>
            <a:xfrm>
              <a:off x="701665" y="241623"/>
              <a:ext cx="3273425" cy="471169"/>
            </a:xfrm>
            <a:prstGeom prst="rect">
              <a:avLst/>
            </a:prstGeom>
          </p:spPr>
          <p:txBody>
            <a:bodyPr vert="horz" wrap="square" lIns="0" tIns="0" rIns="0" bIns="0"/>
            <a:lstStyle/>
            <a:p>
              <a:pPr algn="l" rtl="0" eaLnBrk="0">
                <a:lnSpc>
                  <a:spcPct val="92000"/>
                </a:lnSpc>
              </a:pPr>
              <a:endParaRPr lang="en-US" altLang="en-US" sz="100" dirty="0"/>
            </a:p>
            <a:p>
              <a:pPr indent="12700" algn="l" rtl="0" eaLnBrk="0">
                <a:lnSpc>
                  <a:spcPct val="91000"/>
                </a:lnSpc>
              </a:pPr>
              <a:r>
                <a:rPr sz="3200" spc="-1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1.</a:t>
              </a:r>
              <a:r>
                <a:rPr sz="3200" spc="-27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3200" spc="-2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综合影响</a:t>
              </a:r>
              <a:r>
                <a:rPr sz="3200" spc="-1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力</a:t>
              </a:r>
              <a:r>
                <a:rPr sz="3200" spc="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概述</a:t>
              </a:r>
              <a:endParaRPr lang="en-US" altLang="en-US" sz="3200" dirty="0"/>
            </a:p>
          </p:txBody>
        </p:sp>
        <p:pic>
          <p:nvPicPr>
            <p:cNvPr id="10" name="picture 10" descr="E:\资质\星鸟测评logo.png星鸟测评logo"/>
            <p:cNvPicPr>
              <a:picLocks noChangeAspect="1"/>
            </p:cNvPicPr>
            <p:nvPr/>
          </p:nvPicPr>
          <p:blipFill>
            <a:blip r:embed="rId4"/>
            <a:srcRect/>
            <a:stretch>
              <a:fillRect/>
            </a:stretch>
          </p:blipFill>
          <p:spPr>
            <a:xfrm rot="21600000">
              <a:off x="10527792" y="223519"/>
              <a:ext cx="1548383" cy="467360"/>
            </a:xfrm>
            <a:prstGeom prst="rect">
              <a:avLst/>
            </a:prstGeom>
          </p:spPr>
        </p:pic>
      </p:grpSp>
      <p:pic>
        <p:nvPicPr>
          <p:cNvPr id="41" name="picture 41"/>
          <p:cNvPicPr>
            <a:picLocks noChangeAspect="1"/>
          </p:cNvPicPr>
          <p:nvPr/>
        </p:nvPicPr>
        <p:blipFill>
          <a:blip r:embed="rId5"/>
          <a:stretch>
            <a:fillRect/>
          </a:stretch>
        </p:blipFill>
        <p:spPr>
          <a:xfrm rot="21600000">
            <a:off x="0" y="6376415"/>
            <a:ext cx="720852" cy="481584"/>
          </a:xfrm>
          <a:prstGeom prst="rect">
            <a:avLst/>
          </a:prstGeom>
        </p:spPr>
      </p:pic>
      <p:pic>
        <p:nvPicPr>
          <p:cNvPr id="42" name="picture 42"/>
          <p:cNvPicPr>
            <a:picLocks noChangeAspect="1"/>
          </p:cNvPicPr>
          <p:nvPr/>
        </p:nvPicPr>
        <p:blipFill>
          <a:blip r:embed="rId6"/>
          <a:stretch>
            <a:fillRect/>
          </a:stretch>
        </p:blipFill>
        <p:spPr>
          <a:xfrm rot="21600000">
            <a:off x="11472671" y="6376415"/>
            <a:ext cx="719328" cy="481584"/>
          </a:xfrm>
          <a:prstGeom prst="rect">
            <a:avLst/>
          </a:prstGeom>
        </p:spPr>
      </p:pic>
      <p:sp>
        <p:nvSpPr>
          <p:cNvPr id="3" name="object 3"/>
          <p:cNvSpPr txBox="1"/>
          <p:nvPr/>
        </p:nvSpPr>
        <p:spPr>
          <a:xfrm>
            <a:off x="962025" y="1268095"/>
            <a:ext cx="5348605" cy="2228215"/>
          </a:xfrm>
          <a:prstGeom prst="rect">
            <a:avLst/>
          </a:prstGeom>
        </p:spPr>
        <p:txBody>
          <a:bodyPr vert="horz" wrap="square" lIns="0" tIns="12700" rIns="0" bIns="0" rtlCol="0">
            <a:spAutoFit/>
          </a:bodyPr>
          <a:p>
            <a:pPr marL="12700" marR="5080" algn="just">
              <a:lnSpc>
                <a:spcPct val="150000"/>
              </a:lnSpc>
              <a:spcBef>
                <a:spcPts val="100"/>
              </a:spcBef>
            </a:pPr>
            <a:r>
              <a:rPr sz="1600" spc="35" dirty="0">
                <a:latin typeface="微软雅黑" panose="020B0503020204020204" charset="-122"/>
                <a:ea typeface="微软雅黑" panose="020B0503020204020204" charset="-122"/>
                <a:cs typeface="微软雅黑" panose="020B0503020204020204" charset="-122"/>
              </a:rPr>
              <a:t>参</a:t>
            </a:r>
            <a:r>
              <a:rPr lang="zh-CN" sz="1600" spc="35" dirty="0">
                <a:latin typeface="微软雅黑" panose="020B0503020204020204" charset="-122"/>
                <a:ea typeface="微软雅黑" panose="020B0503020204020204" charset="-122"/>
                <a:cs typeface="微软雅黑" panose="020B0503020204020204" charset="-122"/>
              </a:rPr>
              <a:t>与</a:t>
            </a:r>
            <a:r>
              <a:rPr sz="1600" spc="35" dirty="0">
                <a:latin typeface="微软雅黑" panose="020B0503020204020204" charset="-122"/>
                <a:ea typeface="微软雅黑" panose="020B0503020204020204" charset="-122"/>
                <a:cs typeface="微软雅黑" panose="020B0503020204020204" charset="-122"/>
              </a:rPr>
              <a:t>排</a:t>
            </a:r>
            <a:r>
              <a:rPr lang="zh-CN" sz="1600" spc="35" dirty="0">
                <a:latin typeface="微软雅黑" panose="020B0503020204020204" charset="-122"/>
                <a:ea typeface="微软雅黑" panose="020B0503020204020204" charset="-122"/>
                <a:cs typeface="微软雅黑" panose="020B0503020204020204" charset="-122"/>
              </a:rPr>
              <a:t>名</a:t>
            </a:r>
            <a:r>
              <a:rPr sz="1600" spc="35" dirty="0">
                <a:latin typeface="微软雅黑" panose="020B0503020204020204" charset="-122"/>
                <a:ea typeface="微软雅黑" panose="020B0503020204020204" charset="-122"/>
                <a:cs typeface="微软雅黑" panose="020B0503020204020204" charset="-122"/>
              </a:rPr>
              <a:t>的</a:t>
            </a:r>
            <a:r>
              <a:rPr lang="zh-CN" sz="1600" spc="35" dirty="0">
                <a:latin typeface="微软雅黑" panose="020B0503020204020204" charset="-122"/>
                <a:ea typeface="微软雅黑" panose="020B0503020204020204" charset="-122"/>
                <a:cs typeface="微软雅黑" panose="020B0503020204020204" charset="-122"/>
              </a:rPr>
              <a:t>省级政务</a:t>
            </a:r>
            <a:r>
              <a:rPr sz="1600" spc="35" dirty="0">
                <a:latin typeface="微软雅黑" panose="020B0503020204020204" charset="-122"/>
                <a:ea typeface="微软雅黑" panose="020B0503020204020204" charset="-122"/>
                <a:cs typeface="微软雅黑" panose="020B0503020204020204" charset="-122"/>
              </a:rPr>
              <a:t>微信</a:t>
            </a:r>
            <a:r>
              <a:rPr lang="zh-CN" sz="1600" spc="35" dirty="0">
                <a:latin typeface="微软雅黑" panose="020B0503020204020204" charset="-122"/>
                <a:ea typeface="微软雅黑" panose="020B0503020204020204" charset="-122"/>
                <a:cs typeface="微软雅黑" panose="020B0503020204020204" charset="-122"/>
              </a:rPr>
              <a:t>公众号</a:t>
            </a:r>
            <a:r>
              <a:rPr sz="1600" spc="35" dirty="0">
                <a:latin typeface="微软雅黑" panose="020B0503020204020204" charset="-122"/>
                <a:ea typeface="微软雅黑" panose="020B0503020204020204" charset="-122"/>
                <a:cs typeface="微软雅黑" panose="020B0503020204020204" charset="-122"/>
              </a:rPr>
              <a:t>共</a:t>
            </a:r>
            <a:r>
              <a:rPr lang="en-US" sz="1600" spc="30" dirty="0">
                <a:latin typeface="微软雅黑" panose="020B0503020204020204" charset="-122"/>
                <a:ea typeface="微软雅黑" panose="020B0503020204020204" charset="-122"/>
                <a:cs typeface="微软雅黑" panose="020B0503020204020204" charset="-122"/>
              </a:rPr>
              <a:t>31</a:t>
            </a:r>
            <a:r>
              <a:rPr sz="1600" spc="35" dirty="0">
                <a:latin typeface="微软雅黑" panose="020B0503020204020204" charset="-122"/>
                <a:ea typeface="微软雅黑" panose="020B0503020204020204" charset="-122"/>
                <a:cs typeface="微软雅黑" panose="020B0503020204020204" charset="-122"/>
              </a:rPr>
              <a:t>个</a:t>
            </a:r>
            <a:r>
              <a:rPr sz="1600" spc="40" dirty="0">
                <a:latin typeface="微软雅黑" panose="020B0503020204020204" charset="-122"/>
                <a:ea typeface="微软雅黑" panose="020B0503020204020204" charset="-122"/>
                <a:cs typeface="微软雅黑" panose="020B0503020204020204" charset="-122"/>
              </a:rPr>
              <a:t>，根据监测数据统计结果</a:t>
            </a:r>
            <a:r>
              <a:rPr lang="zh-CN" sz="1600" spc="40" dirty="0">
                <a:latin typeface="微软雅黑" panose="020B0503020204020204" charset="-122"/>
                <a:ea typeface="微软雅黑" panose="020B0503020204020204" charset="-122"/>
                <a:cs typeface="微软雅黑" panose="020B0503020204020204" charset="-122"/>
              </a:rPr>
              <a:t>显示</a:t>
            </a:r>
            <a:r>
              <a:rPr sz="1600" spc="40" dirty="0">
                <a:latin typeface="微软雅黑" panose="020B0503020204020204" charset="-122"/>
                <a:ea typeface="微软雅黑" panose="020B0503020204020204" charset="-122"/>
                <a:cs typeface="微软雅黑" panose="020B0503020204020204" charset="-122"/>
              </a:rPr>
              <a:t>，</a:t>
            </a:r>
            <a:r>
              <a:rPr sz="1600" spc="5" dirty="0">
                <a:latin typeface="微软雅黑" panose="020B0503020204020204" charset="-122"/>
                <a:ea typeface="微软雅黑" panose="020B0503020204020204" charset="-122"/>
                <a:cs typeface="微软雅黑" panose="020B0503020204020204" charset="-122"/>
              </a:rPr>
              <a:t>综</a:t>
            </a:r>
            <a:r>
              <a:rPr sz="1600" spc="-5" dirty="0">
                <a:latin typeface="微软雅黑" panose="020B0503020204020204" charset="-122"/>
                <a:ea typeface="微软雅黑" panose="020B0503020204020204" charset="-122"/>
                <a:cs typeface="微软雅黑" panose="020B0503020204020204" charset="-122"/>
              </a:rPr>
              <a:t>合影响力指数得分在</a:t>
            </a:r>
            <a:r>
              <a:rPr lang="en-US" sz="1600" spc="-5" dirty="0">
                <a:latin typeface="微软雅黑" panose="020B0503020204020204" charset="-122"/>
                <a:ea typeface="微软雅黑" panose="020B0503020204020204" charset="-122"/>
                <a:cs typeface="微软雅黑" panose="020B0503020204020204" charset="-122"/>
              </a:rPr>
              <a:t>7</a:t>
            </a:r>
            <a:r>
              <a:rPr lang="en-US" sz="1600" spc="-5" dirty="0">
                <a:latin typeface="微软雅黑" panose="020B0503020204020204" charset="-122"/>
                <a:ea typeface="微软雅黑" panose="020B0503020204020204" charset="-122"/>
                <a:cs typeface="微软雅黑" panose="020B0503020204020204" charset="-122"/>
              </a:rPr>
              <a:t>00</a:t>
            </a:r>
            <a:r>
              <a:rPr sz="1600" spc="-5" dirty="0">
                <a:latin typeface="微软雅黑" panose="020B0503020204020204" charset="-122"/>
                <a:ea typeface="微软雅黑" panose="020B0503020204020204" charset="-122"/>
                <a:cs typeface="微软雅黑" panose="020B0503020204020204" charset="-122"/>
              </a:rPr>
              <a:t>至</a:t>
            </a:r>
            <a:r>
              <a:rPr lang="en-US" sz="1600" spc="-5" dirty="0">
                <a:latin typeface="微软雅黑" panose="020B0503020204020204" charset="-122"/>
                <a:ea typeface="微软雅黑" panose="020B0503020204020204" charset="-122"/>
                <a:cs typeface="微软雅黑" panose="020B0503020204020204" charset="-122"/>
              </a:rPr>
              <a:t>10</a:t>
            </a:r>
            <a:r>
              <a:rPr lang="en-US" sz="1600" spc="-5" dirty="0">
                <a:latin typeface="微软雅黑" panose="020B0503020204020204" charset="-122"/>
                <a:ea typeface="微软雅黑" panose="020B0503020204020204" charset="-122"/>
                <a:cs typeface="微软雅黑" panose="020B0503020204020204" charset="-122"/>
              </a:rPr>
              <a:t>00</a:t>
            </a:r>
            <a:r>
              <a:rPr sz="1600" spc="-5" dirty="0">
                <a:latin typeface="微软雅黑" panose="020B0503020204020204" charset="-122"/>
                <a:ea typeface="微软雅黑" panose="020B0503020204020204" charset="-122"/>
                <a:cs typeface="微软雅黑" panose="020B0503020204020204" charset="-122"/>
              </a:rPr>
              <a:t>之间的公众号数量较多，共</a:t>
            </a:r>
            <a:r>
              <a:rPr lang="en-US" sz="1600" spc="-5" dirty="0">
                <a:latin typeface="微软雅黑" panose="020B0503020204020204" charset="-122"/>
                <a:ea typeface="微软雅黑" panose="020B0503020204020204" charset="-122"/>
                <a:cs typeface="微软雅黑" panose="020B0503020204020204" charset="-122"/>
              </a:rPr>
              <a:t>11</a:t>
            </a:r>
            <a:r>
              <a:rPr sz="1600" spc="-5" dirty="0">
                <a:latin typeface="微软雅黑" panose="020B0503020204020204" charset="-122"/>
                <a:ea typeface="微软雅黑" panose="020B0503020204020204" charset="-122"/>
                <a:cs typeface="微软雅黑" panose="020B0503020204020204" charset="-122"/>
              </a:rPr>
              <a:t>个</a:t>
            </a:r>
            <a:r>
              <a:rPr sz="1600" dirty="0">
                <a:latin typeface="微软雅黑" panose="020B0503020204020204" charset="-122"/>
                <a:ea typeface="微软雅黑" panose="020B0503020204020204" charset="-122"/>
                <a:cs typeface="微软雅黑" panose="020B0503020204020204" charset="-122"/>
              </a:rPr>
              <a:t>；</a:t>
            </a:r>
            <a:r>
              <a:rPr sz="1600" spc="25" dirty="0">
                <a:latin typeface="微软雅黑" panose="020B0503020204020204" charset="-122"/>
                <a:ea typeface="微软雅黑" panose="020B0503020204020204" charset="-122"/>
                <a:cs typeface="微软雅黑" panose="020B0503020204020204" charset="-122"/>
              </a:rPr>
              <a:t>有</a:t>
            </a:r>
            <a:r>
              <a:rPr lang="en-US" sz="1600" spc="20" dirty="0">
                <a:latin typeface="微软雅黑" panose="020B0503020204020204" charset="-122"/>
                <a:ea typeface="微软雅黑" panose="020B0503020204020204" charset="-122"/>
                <a:cs typeface="微软雅黑" panose="020B0503020204020204" charset="-122"/>
              </a:rPr>
              <a:t>1</a:t>
            </a:r>
            <a:r>
              <a:rPr sz="1600" spc="25" dirty="0">
                <a:latin typeface="微软雅黑" panose="020B0503020204020204" charset="-122"/>
                <a:ea typeface="微软雅黑" panose="020B0503020204020204" charset="-122"/>
                <a:cs typeface="微软雅黑" panose="020B0503020204020204" charset="-122"/>
              </a:rPr>
              <a:t>个</a:t>
            </a:r>
            <a:r>
              <a:rPr lang="zh-CN" sz="1600" spc="25" dirty="0">
                <a:latin typeface="微软雅黑" panose="020B0503020204020204" charset="-122"/>
                <a:ea typeface="微软雅黑" panose="020B0503020204020204" charset="-122"/>
                <a:cs typeface="微软雅黑" panose="020B0503020204020204" charset="-122"/>
              </a:rPr>
              <a:t>省级</a:t>
            </a:r>
            <a:r>
              <a:rPr sz="1600" spc="25" dirty="0">
                <a:latin typeface="微软雅黑" panose="020B0503020204020204" charset="-122"/>
                <a:ea typeface="微软雅黑" panose="020B0503020204020204" charset="-122"/>
                <a:cs typeface="微软雅黑" panose="020B0503020204020204" charset="-122"/>
              </a:rPr>
              <a:t>微信综合影响力指数在</a:t>
            </a:r>
            <a:r>
              <a:rPr lang="en-US" sz="1600" spc="25" dirty="0">
                <a:latin typeface="微软雅黑" panose="020B0503020204020204" charset="-122"/>
                <a:ea typeface="微软雅黑" panose="020B0503020204020204" charset="-122"/>
                <a:cs typeface="微软雅黑" panose="020B0503020204020204" charset="-122"/>
              </a:rPr>
              <a:t>1</a:t>
            </a:r>
            <a:r>
              <a:rPr sz="1600" spc="25" dirty="0">
                <a:latin typeface="微软雅黑" panose="020B0503020204020204" charset="-122"/>
                <a:ea typeface="微软雅黑" panose="020B0503020204020204" charset="-122"/>
                <a:cs typeface="微软雅黑" panose="020B0503020204020204" charset="-122"/>
              </a:rPr>
              <a:t>00</a:t>
            </a:r>
            <a:r>
              <a:rPr lang="en-US" sz="1600" spc="25" dirty="0">
                <a:latin typeface="微软雅黑" panose="020B0503020204020204" charset="-122"/>
                <a:ea typeface="微软雅黑" panose="020B0503020204020204" charset="-122"/>
                <a:cs typeface="微软雅黑" panose="020B0503020204020204" charset="-122"/>
              </a:rPr>
              <a:t>0</a:t>
            </a:r>
            <a:r>
              <a:rPr sz="1600" spc="30" dirty="0">
                <a:latin typeface="微软雅黑" panose="020B0503020204020204" charset="-122"/>
                <a:ea typeface="微软雅黑" panose="020B0503020204020204" charset="-122"/>
                <a:cs typeface="微软雅黑" panose="020B0503020204020204" charset="-122"/>
              </a:rPr>
              <a:t>以上。其中</a:t>
            </a:r>
            <a:r>
              <a:rPr lang="zh-CN" sz="1600" spc="30" dirty="0">
                <a:latin typeface="微软雅黑" panose="020B0503020204020204" charset="-122"/>
                <a:ea typeface="微软雅黑" panose="020B0503020204020204" charset="-122"/>
                <a:cs typeface="微软雅黑" panose="020B0503020204020204" charset="-122"/>
              </a:rPr>
              <a:t>，</a:t>
            </a:r>
            <a:r>
              <a:rPr lang="en-US" altLang="zh-CN" sz="1600" b="1" spc="30" dirty="0">
                <a:solidFill>
                  <a:srgbClr val="F7860C"/>
                </a:solidFill>
                <a:latin typeface="微软雅黑" panose="020B0503020204020204" charset="-122"/>
                <a:ea typeface="微软雅黑" panose="020B0503020204020204" charset="-122"/>
                <a:cs typeface="微软雅黑" panose="020B0503020204020204" charset="-122"/>
              </a:rPr>
              <a:t>“</a:t>
            </a:r>
            <a:r>
              <a:rPr lang="zh-CN" altLang="en-US" sz="1600" b="1" spc="30" dirty="0">
                <a:solidFill>
                  <a:srgbClr val="F7860C"/>
                </a:solidFill>
                <a:latin typeface="微软雅黑" panose="020B0503020204020204" charset="-122"/>
                <a:ea typeface="微软雅黑" panose="020B0503020204020204" charset="-122"/>
                <a:cs typeface="微软雅黑" panose="020B0503020204020204" charset="-122"/>
              </a:rPr>
              <a:t>上海发布</a:t>
            </a:r>
            <a:r>
              <a:rPr lang="en-US" altLang="zh-CN" sz="1600" b="1" spc="30" dirty="0">
                <a:solidFill>
                  <a:srgbClr val="F7860C"/>
                </a:solidFill>
                <a:latin typeface="微软雅黑" panose="020B0503020204020204" charset="-122"/>
                <a:ea typeface="微软雅黑" panose="020B0503020204020204" charset="-122"/>
                <a:cs typeface="微软雅黑" panose="020B0503020204020204" charset="-122"/>
              </a:rPr>
              <a:t>”</a:t>
            </a:r>
            <a:r>
              <a:rPr lang="zh-CN" altLang="en-US" sz="1600" b="1" spc="30" dirty="0">
                <a:solidFill>
                  <a:srgbClr val="F7860C"/>
                </a:solidFill>
                <a:latin typeface="微软雅黑" panose="020B0503020204020204" charset="-122"/>
                <a:ea typeface="微软雅黑" panose="020B0503020204020204" charset="-122"/>
                <a:cs typeface="微软雅黑" panose="020B0503020204020204" charset="-122"/>
              </a:rPr>
              <a:t>排名第一</a:t>
            </a:r>
            <a:r>
              <a:rPr lang="zh-CN" altLang="en-US" sz="1600" spc="30" dirty="0">
                <a:latin typeface="微软雅黑" panose="020B0503020204020204" charset="-122"/>
                <a:ea typeface="微软雅黑" panose="020B0503020204020204" charset="-122"/>
                <a:cs typeface="微软雅黑" panose="020B0503020204020204" charset="-122"/>
              </a:rPr>
              <a:t>，</a:t>
            </a:r>
            <a:r>
              <a:rPr sz="1600" spc="5" dirty="0">
                <a:latin typeface="微软雅黑" panose="020B0503020204020204" charset="-122"/>
                <a:ea typeface="微软雅黑" panose="020B0503020204020204" charset="-122"/>
                <a:cs typeface="微软雅黑" panose="020B0503020204020204" charset="-122"/>
              </a:rPr>
              <a:t>综合影响力指数为</a:t>
            </a:r>
            <a:r>
              <a:rPr lang="en-US" sz="1600" dirty="0">
                <a:latin typeface="微软雅黑" panose="020B0503020204020204" charset="-122"/>
                <a:ea typeface="微软雅黑" panose="020B0503020204020204" charset="-122"/>
                <a:cs typeface="微软雅黑" panose="020B0503020204020204" charset="-122"/>
              </a:rPr>
              <a:t>1158.91</a:t>
            </a:r>
            <a:r>
              <a:rPr lang="zh-CN" altLang="en-US" sz="1600" dirty="0">
                <a:latin typeface="微软雅黑" panose="020B0503020204020204" charset="-122"/>
                <a:ea typeface="微软雅黑" panose="020B0503020204020204" charset="-122"/>
                <a:cs typeface="微软雅黑" panose="020B0503020204020204" charset="-122"/>
              </a:rPr>
              <a:t>；</a:t>
            </a:r>
            <a:r>
              <a:rPr lang="en-US" altLang="zh-CN" sz="1600" b="1" dirty="0">
                <a:solidFill>
                  <a:srgbClr val="F7860C"/>
                </a:solidFill>
                <a:latin typeface="微软雅黑" panose="020B0503020204020204" charset="-122"/>
                <a:ea typeface="微软雅黑" panose="020B0503020204020204" charset="-122"/>
                <a:cs typeface="微软雅黑" panose="020B0503020204020204" charset="-122"/>
              </a:rPr>
              <a:t>“</a:t>
            </a:r>
            <a:r>
              <a:rPr lang="zh-CN" altLang="en-US" sz="1600" b="1" dirty="0">
                <a:solidFill>
                  <a:srgbClr val="F7860C"/>
                </a:solidFill>
                <a:latin typeface="微软雅黑" panose="020B0503020204020204" charset="-122"/>
                <a:ea typeface="微软雅黑" panose="020B0503020204020204" charset="-122"/>
                <a:cs typeface="微软雅黑" panose="020B0503020204020204" charset="-122"/>
              </a:rPr>
              <a:t>浙江</a:t>
            </a:r>
            <a:r>
              <a:rPr lang="zh-CN" altLang="en-US" sz="1600" b="1" dirty="0">
                <a:solidFill>
                  <a:srgbClr val="F7860C"/>
                </a:solidFill>
                <a:latin typeface="微软雅黑" panose="020B0503020204020204" charset="-122"/>
                <a:ea typeface="微软雅黑" panose="020B0503020204020204" charset="-122"/>
                <a:cs typeface="微软雅黑" panose="020B0503020204020204" charset="-122"/>
              </a:rPr>
              <a:t>发布</a:t>
            </a:r>
            <a:r>
              <a:rPr lang="en-US" altLang="zh-CN" sz="1600" b="1" dirty="0">
                <a:solidFill>
                  <a:srgbClr val="F7860C"/>
                </a:solidFill>
                <a:latin typeface="微软雅黑" panose="020B0503020204020204" charset="-122"/>
                <a:ea typeface="微软雅黑" panose="020B0503020204020204" charset="-122"/>
                <a:cs typeface="微软雅黑" panose="020B0503020204020204" charset="-122"/>
              </a:rPr>
              <a:t>”</a:t>
            </a:r>
            <a:r>
              <a:rPr lang="zh-CN" altLang="en-US" sz="1600" b="1" dirty="0">
                <a:solidFill>
                  <a:srgbClr val="F7860C"/>
                </a:solidFill>
                <a:latin typeface="微软雅黑" panose="020B0503020204020204" charset="-122"/>
                <a:ea typeface="微软雅黑" panose="020B0503020204020204" charset="-122"/>
                <a:cs typeface="微软雅黑" panose="020B0503020204020204" charset="-122"/>
              </a:rPr>
              <a:t>和</a:t>
            </a:r>
            <a:r>
              <a:rPr lang="en-US" altLang="zh-CN" sz="1600" b="1" dirty="0">
                <a:solidFill>
                  <a:srgbClr val="F7860C"/>
                </a:solidFill>
                <a:latin typeface="微软雅黑" panose="020B0503020204020204" charset="-122"/>
                <a:ea typeface="微软雅黑" panose="020B0503020204020204" charset="-122"/>
                <a:cs typeface="微软雅黑" panose="020B0503020204020204" charset="-122"/>
              </a:rPr>
              <a:t>“</a:t>
            </a:r>
            <a:r>
              <a:rPr lang="zh-CN" altLang="en-US" sz="1600" b="1" dirty="0">
                <a:solidFill>
                  <a:srgbClr val="F7860C"/>
                </a:solidFill>
                <a:latin typeface="微软雅黑" panose="020B0503020204020204" charset="-122"/>
                <a:ea typeface="微软雅黑" panose="020B0503020204020204" charset="-122"/>
                <a:cs typeface="微软雅黑" panose="020B0503020204020204" charset="-122"/>
              </a:rPr>
              <a:t>北京发布</a:t>
            </a:r>
            <a:r>
              <a:rPr lang="en-US" altLang="zh-CN" sz="1600" b="1" dirty="0">
                <a:solidFill>
                  <a:srgbClr val="F7860C"/>
                </a:solidFill>
                <a:latin typeface="微软雅黑" panose="020B0503020204020204" charset="-122"/>
                <a:ea typeface="微软雅黑" panose="020B0503020204020204" charset="-122"/>
                <a:cs typeface="微软雅黑" panose="020B0503020204020204" charset="-122"/>
              </a:rPr>
              <a:t>”</a:t>
            </a:r>
            <a:r>
              <a:rPr lang="zh-CN" altLang="en-US" sz="1600" b="1" dirty="0">
                <a:solidFill>
                  <a:srgbClr val="F7860C"/>
                </a:solidFill>
                <a:latin typeface="微软雅黑" panose="020B0503020204020204" charset="-122"/>
                <a:ea typeface="微软雅黑" panose="020B0503020204020204" charset="-122"/>
                <a:cs typeface="微软雅黑" panose="020B0503020204020204" charset="-122"/>
              </a:rPr>
              <a:t>分列第二、第三</a:t>
            </a:r>
            <a:r>
              <a:rPr lang="zh-CN" altLang="en-US" sz="1600" dirty="0">
                <a:latin typeface="微软雅黑" panose="020B0503020204020204" charset="-122"/>
                <a:ea typeface="微软雅黑" panose="020B0503020204020204" charset="-122"/>
                <a:cs typeface="微软雅黑" panose="020B0503020204020204" charset="-122"/>
              </a:rPr>
              <a:t>，</a:t>
            </a:r>
            <a:r>
              <a:rPr sz="1600" spc="50" dirty="0">
                <a:latin typeface="微软雅黑" panose="020B0503020204020204" charset="-122"/>
                <a:ea typeface="微软雅黑" panose="020B0503020204020204" charset="-122"/>
                <a:cs typeface="微软雅黑" panose="020B0503020204020204" charset="-122"/>
              </a:rPr>
              <a:t>综合影响力指数分别</a:t>
            </a:r>
            <a:r>
              <a:rPr sz="1600" spc="5" dirty="0">
                <a:latin typeface="微软雅黑" panose="020B0503020204020204" charset="-122"/>
                <a:ea typeface="微软雅黑" panose="020B0503020204020204" charset="-122"/>
                <a:cs typeface="微软雅黑" panose="020B0503020204020204" charset="-122"/>
              </a:rPr>
              <a:t>为</a:t>
            </a:r>
            <a:r>
              <a:rPr lang="en-US" sz="1600" spc="5" dirty="0">
                <a:latin typeface="微软雅黑" panose="020B0503020204020204" charset="-122"/>
                <a:ea typeface="微软雅黑" panose="020B0503020204020204" charset="-122"/>
                <a:cs typeface="微软雅黑" panose="020B0503020204020204" charset="-122"/>
              </a:rPr>
              <a:t>950.54</a:t>
            </a:r>
            <a:r>
              <a:rPr lang="zh-CN" altLang="en-US" sz="1600" spc="5" dirty="0">
                <a:latin typeface="微软雅黑" panose="020B0503020204020204" charset="-122"/>
                <a:ea typeface="微软雅黑" panose="020B0503020204020204" charset="-122"/>
                <a:cs typeface="微软雅黑" panose="020B0503020204020204" charset="-122"/>
              </a:rPr>
              <a:t>和</a:t>
            </a:r>
            <a:r>
              <a:rPr lang="en-US" altLang="zh-CN" sz="1600" spc="5" dirty="0">
                <a:latin typeface="微软雅黑" panose="020B0503020204020204" charset="-122"/>
                <a:ea typeface="微软雅黑" panose="020B0503020204020204" charset="-122"/>
                <a:cs typeface="微软雅黑" panose="020B0503020204020204" charset="-122"/>
              </a:rPr>
              <a:t>939.73</a:t>
            </a:r>
            <a:r>
              <a:rPr lang="zh-CN" altLang="en-US" sz="1600" spc="5" dirty="0">
                <a:latin typeface="微软雅黑" panose="020B0503020204020204" charset="-122"/>
                <a:ea typeface="微软雅黑" panose="020B0503020204020204" charset="-122"/>
                <a:cs typeface="微软雅黑" panose="020B0503020204020204" charset="-122"/>
              </a:rPr>
              <a:t>。</a:t>
            </a:r>
            <a:endParaRPr lang="zh-CN" altLang="en-US" sz="1600" spc="5" dirty="0">
              <a:latin typeface="微软雅黑" panose="020B0503020204020204" charset="-122"/>
              <a:ea typeface="微软雅黑" panose="020B0503020204020204" charset="-122"/>
              <a:cs typeface="微软雅黑" panose="020B0503020204020204" charset="-122"/>
            </a:endParaRPr>
          </a:p>
        </p:txBody>
      </p:sp>
      <p:sp>
        <p:nvSpPr>
          <p:cNvPr id="5" name="object 27"/>
          <p:cNvSpPr/>
          <p:nvPr/>
        </p:nvSpPr>
        <p:spPr>
          <a:xfrm>
            <a:off x="465518" y="1289170"/>
            <a:ext cx="331379" cy="286238"/>
          </a:xfrm>
          <a:prstGeom prst="rect">
            <a:avLst/>
          </a:prstGeom>
          <a:blipFill>
            <a:blip r:embed="rId7" cstate="print"/>
            <a:stretch>
              <a:fillRect/>
            </a:stretch>
          </a:blipFill>
        </p:spPr>
        <p:txBody>
          <a:bodyPr wrap="square" lIns="0" tIns="0" rIns="0" bIns="0" rtlCol="0"/>
          <a:p/>
        </p:txBody>
      </p:sp>
      <p:sp>
        <p:nvSpPr>
          <p:cNvPr id="7" name="object 28"/>
          <p:cNvSpPr txBox="1"/>
          <p:nvPr/>
        </p:nvSpPr>
        <p:spPr>
          <a:xfrm>
            <a:off x="6310629" y="4433570"/>
            <a:ext cx="5083175" cy="1859280"/>
          </a:xfrm>
          <a:prstGeom prst="rect">
            <a:avLst/>
          </a:prstGeom>
        </p:spPr>
        <p:txBody>
          <a:bodyPr vert="horz" wrap="square" lIns="0" tIns="12700" rIns="0" bIns="0" rtlCol="0">
            <a:spAutoFit/>
          </a:bodyPr>
          <a:p>
            <a:pPr marL="12700" marR="5080" lvl="0" algn="just">
              <a:lnSpc>
                <a:spcPct val="150000"/>
              </a:lnSpc>
              <a:spcBef>
                <a:spcPts val="100"/>
              </a:spcBef>
              <a:buClrTx/>
              <a:buSzTx/>
              <a:buFontTx/>
            </a:pPr>
            <a:r>
              <a:rPr lang="en-US" sz="1600" spc="35" dirty="0">
                <a:latin typeface="微软雅黑" panose="020B0503020204020204" charset="-122"/>
                <a:ea typeface="微软雅黑" panose="020B0503020204020204" charset="-122"/>
                <a:cs typeface="微软雅黑" panose="020B0503020204020204" charset="-122"/>
                <a:sym typeface="+mn-ea"/>
              </a:rPr>
              <a:t>2024</a:t>
            </a:r>
            <a:r>
              <a:rPr sz="1600" spc="35" dirty="0">
                <a:latin typeface="微软雅黑" panose="020B0503020204020204" charset="-122"/>
                <a:ea typeface="微软雅黑" panose="020B0503020204020204" charset="-122"/>
                <a:cs typeface="微软雅黑" panose="020B0503020204020204" charset="-122"/>
                <a:sym typeface="+mn-ea"/>
              </a:rPr>
              <a:t>年</a:t>
            </a:r>
            <a:r>
              <a:rPr lang="en-US" sz="1600" spc="35" dirty="0">
                <a:latin typeface="微软雅黑" panose="020B0503020204020204" charset="-122"/>
                <a:ea typeface="微软雅黑" panose="020B0503020204020204" charset="-122"/>
                <a:cs typeface="微软雅黑" panose="020B0503020204020204" charset="-122"/>
                <a:sym typeface="+mn-ea"/>
              </a:rPr>
              <a:t>10</a:t>
            </a:r>
            <a:r>
              <a:rPr sz="1600" spc="35" dirty="0">
                <a:latin typeface="微软雅黑" panose="020B0503020204020204" charset="-122"/>
                <a:ea typeface="微软雅黑" panose="020B0503020204020204" charset="-122"/>
                <a:cs typeface="微软雅黑" panose="020B0503020204020204" charset="-122"/>
                <a:sym typeface="+mn-ea"/>
              </a:rPr>
              <a:t>月，</a:t>
            </a:r>
            <a:r>
              <a:rPr lang="zh-CN" sz="1600" spc="35" dirty="0">
                <a:latin typeface="微软雅黑" panose="020B0503020204020204" charset="-122"/>
                <a:ea typeface="微软雅黑" panose="020B0503020204020204" charset="-122"/>
                <a:cs typeface="微软雅黑" panose="020B0503020204020204" charset="-122"/>
                <a:sym typeface="+mn-ea"/>
              </a:rPr>
              <a:t>省级政务</a:t>
            </a:r>
            <a:r>
              <a:rPr sz="1600" spc="35" dirty="0">
                <a:latin typeface="微软雅黑" panose="020B0503020204020204" charset="-122"/>
                <a:ea typeface="微软雅黑" panose="020B0503020204020204" charset="-122"/>
                <a:cs typeface="微软雅黑" panose="020B0503020204020204" charset="-122"/>
                <a:sym typeface="+mn-ea"/>
              </a:rPr>
              <a:t>微信发稿总量达</a:t>
            </a:r>
            <a:r>
              <a:rPr lang="en-US" sz="1600" spc="35" dirty="0">
                <a:latin typeface="微软雅黑" panose="020B0503020204020204" charset="-122"/>
                <a:ea typeface="微软雅黑" panose="020B0503020204020204" charset="-122"/>
                <a:cs typeface="微软雅黑" panose="020B0503020204020204" charset="-122"/>
                <a:sym typeface="+mn-ea"/>
              </a:rPr>
              <a:t>5316</a:t>
            </a:r>
            <a:r>
              <a:rPr sz="1600" spc="35" dirty="0">
                <a:latin typeface="微软雅黑" panose="020B0503020204020204" charset="-122"/>
                <a:ea typeface="微软雅黑" panose="020B0503020204020204" charset="-122"/>
                <a:cs typeface="微软雅黑" panose="020B0503020204020204" charset="-122"/>
                <a:sym typeface="+mn-ea"/>
              </a:rPr>
              <a:t>篇，平均发布文章</a:t>
            </a:r>
            <a:r>
              <a:rPr lang="en-US" sz="1600" spc="35" dirty="0">
                <a:latin typeface="微软雅黑" panose="020B0503020204020204" charset="-122"/>
                <a:ea typeface="微软雅黑" panose="020B0503020204020204" charset="-122"/>
                <a:cs typeface="微软雅黑" panose="020B0503020204020204" charset="-122"/>
                <a:sym typeface="+mn-ea"/>
              </a:rPr>
              <a:t>171</a:t>
            </a:r>
            <a:r>
              <a:rPr sz="1600" spc="35" dirty="0">
                <a:latin typeface="微软雅黑" panose="020B0503020204020204" charset="-122"/>
                <a:ea typeface="微软雅黑" panose="020B0503020204020204" charset="-122"/>
                <a:cs typeface="微软雅黑" panose="020B0503020204020204" charset="-122"/>
                <a:sym typeface="+mn-ea"/>
              </a:rPr>
              <a:t>篇。其中，</a:t>
            </a:r>
            <a:r>
              <a:rPr sz="1600" b="1" spc="35" dirty="0">
                <a:solidFill>
                  <a:srgbClr val="F7860C"/>
                </a:solidFill>
                <a:latin typeface="微软雅黑" panose="020B0503020204020204" charset="-122"/>
                <a:ea typeface="微软雅黑" panose="020B0503020204020204" charset="-122"/>
                <a:cs typeface="微软雅黑" panose="020B0503020204020204" charset="-122"/>
                <a:sym typeface="+mn-ea"/>
              </a:rPr>
              <a:t>“</a:t>
            </a:r>
            <a:r>
              <a:rPr lang="zh-CN" sz="1600" b="1" spc="35" dirty="0">
                <a:solidFill>
                  <a:srgbClr val="F7860C"/>
                </a:solidFill>
                <a:latin typeface="微软雅黑" panose="020B0503020204020204" charset="-122"/>
                <a:ea typeface="微软雅黑" panose="020B0503020204020204" charset="-122"/>
                <a:cs typeface="微软雅黑" panose="020B0503020204020204" charset="-122"/>
                <a:sym typeface="+mn-ea"/>
              </a:rPr>
              <a:t>上海发布</a:t>
            </a:r>
            <a:r>
              <a:rPr sz="1600" b="1" spc="35" dirty="0">
                <a:solidFill>
                  <a:srgbClr val="F7860C"/>
                </a:solidFill>
                <a:latin typeface="微软雅黑" panose="020B0503020204020204" charset="-122"/>
                <a:ea typeface="微软雅黑" panose="020B0503020204020204" charset="-122"/>
                <a:cs typeface="微软雅黑" panose="020B0503020204020204" charset="-122"/>
                <a:sym typeface="+mn-ea"/>
              </a:rPr>
              <a:t>”月发稿量最高</a:t>
            </a:r>
            <a:r>
              <a:rPr sz="1600" spc="35" dirty="0">
                <a:latin typeface="微软雅黑" panose="020B0503020204020204" charset="-122"/>
                <a:ea typeface="微软雅黑" panose="020B0503020204020204" charset="-122"/>
                <a:cs typeface="微软雅黑" panose="020B0503020204020204" charset="-122"/>
                <a:sym typeface="+mn-ea"/>
              </a:rPr>
              <a:t>，共</a:t>
            </a:r>
            <a:r>
              <a:rPr lang="en-US" sz="1600" spc="35" dirty="0">
                <a:latin typeface="微软雅黑" panose="020B0503020204020204" charset="-122"/>
                <a:ea typeface="微软雅黑" panose="020B0503020204020204" charset="-122"/>
                <a:cs typeface="微软雅黑" panose="020B0503020204020204" charset="-122"/>
                <a:sym typeface="+mn-ea"/>
              </a:rPr>
              <a:t>484</a:t>
            </a:r>
            <a:r>
              <a:rPr sz="1600" spc="35" dirty="0">
                <a:latin typeface="微软雅黑" panose="020B0503020204020204" charset="-122"/>
                <a:ea typeface="微软雅黑" panose="020B0503020204020204" charset="-122"/>
                <a:cs typeface="微软雅黑" panose="020B0503020204020204" charset="-122"/>
                <a:sym typeface="+mn-ea"/>
              </a:rPr>
              <a:t>篇；</a:t>
            </a:r>
            <a:r>
              <a:rPr sz="1600" b="1" spc="35" dirty="0">
                <a:solidFill>
                  <a:srgbClr val="F7860C"/>
                </a:solidFill>
                <a:latin typeface="微软雅黑" panose="020B0503020204020204" charset="-122"/>
                <a:ea typeface="微软雅黑" panose="020B0503020204020204" charset="-122"/>
                <a:cs typeface="微软雅黑" panose="020B0503020204020204" charset="-122"/>
                <a:sym typeface="+mn-ea"/>
              </a:rPr>
              <a:t>“</a:t>
            </a:r>
            <a:r>
              <a:rPr lang="zh-CN" sz="1600" b="1" spc="35" dirty="0">
                <a:solidFill>
                  <a:srgbClr val="F7860C"/>
                </a:solidFill>
                <a:latin typeface="微软雅黑" panose="020B0503020204020204" charset="-122"/>
                <a:ea typeface="微软雅黑" panose="020B0503020204020204" charset="-122"/>
                <a:cs typeface="微软雅黑" panose="020B0503020204020204" charset="-122"/>
                <a:sym typeface="+mn-ea"/>
              </a:rPr>
              <a:t>北京发布</a:t>
            </a:r>
            <a:r>
              <a:rPr sz="1600" b="1" spc="35" dirty="0">
                <a:solidFill>
                  <a:srgbClr val="F7860C"/>
                </a:solidFill>
                <a:latin typeface="微软雅黑" panose="020B0503020204020204" charset="-122"/>
                <a:ea typeface="微软雅黑" panose="020B0503020204020204" charset="-122"/>
                <a:cs typeface="微软雅黑" panose="020B0503020204020204" charset="-122"/>
                <a:sym typeface="+mn-ea"/>
              </a:rPr>
              <a:t>”和“</a:t>
            </a:r>
            <a:r>
              <a:rPr lang="zh-CN" sz="1600" b="1" spc="35" dirty="0">
                <a:solidFill>
                  <a:srgbClr val="F7860C"/>
                </a:solidFill>
                <a:latin typeface="微软雅黑" panose="020B0503020204020204" charset="-122"/>
                <a:ea typeface="微软雅黑" panose="020B0503020204020204" charset="-122"/>
                <a:cs typeface="微软雅黑" panose="020B0503020204020204" charset="-122"/>
                <a:sym typeface="+mn-ea"/>
              </a:rPr>
              <a:t>陕西发布</a:t>
            </a:r>
            <a:r>
              <a:rPr sz="1600" b="1" spc="35" dirty="0">
                <a:solidFill>
                  <a:srgbClr val="F7860C"/>
                </a:solidFill>
                <a:latin typeface="微软雅黑" panose="020B0503020204020204" charset="-122"/>
                <a:ea typeface="微软雅黑" panose="020B0503020204020204" charset="-122"/>
                <a:cs typeface="微软雅黑" panose="020B0503020204020204" charset="-122"/>
                <a:sym typeface="+mn-ea"/>
              </a:rPr>
              <a:t>”分列第二、第三</a:t>
            </a:r>
            <a:r>
              <a:rPr sz="1600" spc="35" dirty="0">
                <a:latin typeface="微软雅黑" panose="020B0503020204020204" charset="-122"/>
                <a:ea typeface="微软雅黑" panose="020B0503020204020204" charset="-122"/>
                <a:cs typeface="微软雅黑" panose="020B0503020204020204" charset="-122"/>
                <a:sym typeface="+mn-ea"/>
              </a:rPr>
              <a:t>，各发布文章</a:t>
            </a:r>
            <a:r>
              <a:rPr lang="en-US" sz="1600" spc="35" dirty="0">
                <a:latin typeface="微软雅黑" panose="020B0503020204020204" charset="-122"/>
                <a:ea typeface="微软雅黑" panose="020B0503020204020204" charset="-122"/>
                <a:cs typeface="微软雅黑" panose="020B0503020204020204" charset="-122"/>
                <a:sym typeface="+mn-ea"/>
              </a:rPr>
              <a:t>388</a:t>
            </a:r>
            <a:r>
              <a:rPr sz="1600" spc="35" dirty="0">
                <a:latin typeface="微软雅黑" panose="020B0503020204020204" charset="-122"/>
                <a:ea typeface="微软雅黑" panose="020B0503020204020204" charset="-122"/>
                <a:cs typeface="微软雅黑" panose="020B0503020204020204" charset="-122"/>
                <a:sym typeface="+mn-ea"/>
              </a:rPr>
              <a:t>篇、</a:t>
            </a:r>
            <a:r>
              <a:rPr lang="en-US" sz="1600" spc="35" dirty="0">
                <a:latin typeface="微软雅黑" panose="020B0503020204020204" charset="-122"/>
                <a:ea typeface="微软雅黑" panose="020B0503020204020204" charset="-122"/>
                <a:cs typeface="微软雅黑" panose="020B0503020204020204" charset="-122"/>
                <a:sym typeface="+mn-ea"/>
              </a:rPr>
              <a:t>305</a:t>
            </a:r>
            <a:r>
              <a:rPr sz="1600" spc="35" dirty="0">
                <a:latin typeface="微软雅黑" panose="020B0503020204020204" charset="-122"/>
                <a:ea typeface="微软雅黑" panose="020B0503020204020204" charset="-122"/>
                <a:cs typeface="微软雅黑" panose="020B0503020204020204" charset="-122"/>
                <a:sym typeface="+mn-ea"/>
              </a:rPr>
              <a:t>篇；</a:t>
            </a:r>
            <a:r>
              <a:rPr lang="en-US" sz="1600" b="1" spc="35" dirty="0">
                <a:solidFill>
                  <a:srgbClr val="004A7E"/>
                </a:solidFill>
                <a:latin typeface="微软雅黑" panose="020B0503020204020204" charset="-122"/>
                <a:ea typeface="微软雅黑" panose="020B0503020204020204" charset="-122"/>
                <a:cs typeface="微软雅黑" panose="020B0503020204020204" charset="-122"/>
                <a:sym typeface="+mn-ea"/>
              </a:rPr>
              <a:t>“</a:t>
            </a:r>
            <a:r>
              <a:rPr lang="zh-CN" altLang="en-US" sz="1600" b="1" spc="35" dirty="0">
                <a:solidFill>
                  <a:srgbClr val="004A7E"/>
                </a:solidFill>
                <a:latin typeface="微软雅黑" panose="020B0503020204020204" charset="-122"/>
                <a:ea typeface="微软雅黑" panose="020B0503020204020204" charset="-122"/>
                <a:cs typeface="微软雅黑" panose="020B0503020204020204" charset="-122"/>
                <a:sym typeface="+mn-ea"/>
              </a:rPr>
              <a:t>江苏政务服务</a:t>
            </a:r>
            <a:r>
              <a:rPr lang="en-US" altLang="zh-CN" sz="1600" b="1" spc="35" dirty="0">
                <a:solidFill>
                  <a:srgbClr val="004A7E"/>
                </a:solidFill>
                <a:latin typeface="微软雅黑" panose="020B0503020204020204" charset="-122"/>
                <a:ea typeface="微软雅黑" panose="020B0503020204020204" charset="-122"/>
                <a:cs typeface="微软雅黑" panose="020B0503020204020204" charset="-122"/>
                <a:sym typeface="+mn-ea"/>
              </a:rPr>
              <a:t>”</a:t>
            </a:r>
            <a:r>
              <a:rPr lang="zh-CN" altLang="en-US" sz="1600" b="1" spc="35" dirty="0">
                <a:solidFill>
                  <a:srgbClr val="004A7E"/>
                </a:solidFill>
                <a:latin typeface="微软雅黑" panose="020B0503020204020204" charset="-122"/>
                <a:ea typeface="微软雅黑" panose="020B0503020204020204" charset="-122"/>
                <a:cs typeface="微软雅黑" panose="020B0503020204020204" charset="-122"/>
                <a:sym typeface="+mn-ea"/>
              </a:rPr>
              <a:t>月发稿量最少</a:t>
            </a:r>
            <a:r>
              <a:rPr lang="zh-CN" altLang="en-US" sz="1600" spc="35" dirty="0">
                <a:latin typeface="微软雅黑" panose="020B0503020204020204" charset="-122"/>
                <a:ea typeface="微软雅黑" panose="020B0503020204020204" charset="-122"/>
                <a:cs typeface="微软雅黑" panose="020B0503020204020204" charset="-122"/>
                <a:sym typeface="+mn-ea"/>
              </a:rPr>
              <a:t>，发布文章</a:t>
            </a:r>
            <a:r>
              <a:rPr lang="en-US" altLang="zh-CN" sz="1600" spc="35" dirty="0">
                <a:latin typeface="微软雅黑" panose="020B0503020204020204" charset="-122"/>
                <a:ea typeface="微软雅黑" panose="020B0503020204020204" charset="-122"/>
                <a:cs typeface="微软雅黑" panose="020B0503020204020204" charset="-122"/>
                <a:sym typeface="+mn-ea"/>
              </a:rPr>
              <a:t>12</a:t>
            </a:r>
            <a:r>
              <a:rPr lang="zh-CN" altLang="en-US" sz="1600" spc="35" dirty="0">
                <a:latin typeface="微软雅黑" panose="020B0503020204020204" charset="-122"/>
                <a:ea typeface="微软雅黑" panose="020B0503020204020204" charset="-122"/>
                <a:cs typeface="微软雅黑" panose="020B0503020204020204" charset="-122"/>
                <a:sym typeface="+mn-ea"/>
              </a:rPr>
              <a:t>篇</a:t>
            </a:r>
            <a:r>
              <a:rPr sz="1600" spc="35" dirty="0">
                <a:latin typeface="微软雅黑" panose="020B0503020204020204" charset="-122"/>
                <a:ea typeface="微软雅黑" panose="020B0503020204020204" charset="-122"/>
                <a:cs typeface="微软雅黑" panose="020B0503020204020204" charset="-122"/>
                <a:sym typeface="+mn-ea"/>
              </a:rPr>
              <a:t>。</a:t>
            </a:r>
            <a:endParaRPr sz="1600" spc="35" dirty="0">
              <a:latin typeface="微软雅黑" panose="020B0503020204020204" charset="-122"/>
              <a:ea typeface="微软雅黑" panose="020B0503020204020204" charset="-122"/>
              <a:cs typeface="微软雅黑" panose="020B0503020204020204" charset="-122"/>
              <a:sym typeface="+mn-ea"/>
            </a:endParaRPr>
          </a:p>
        </p:txBody>
      </p:sp>
      <p:sp>
        <p:nvSpPr>
          <p:cNvPr id="63" name="object 57"/>
          <p:cNvSpPr/>
          <p:nvPr/>
        </p:nvSpPr>
        <p:spPr>
          <a:xfrm>
            <a:off x="5776010" y="4568950"/>
            <a:ext cx="312337" cy="286234"/>
          </a:xfrm>
          <a:prstGeom prst="rect">
            <a:avLst/>
          </a:prstGeom>
          <a:blipFill>
            <a:blip r:embed="rId8" cstate="print"/>
            <a:stretch>
              <a:fillRect/>
            </a:stretch>
          </a:blipFill>
        </p:spPr>
        <p:txBody>
          <a:bodyPr wrap="square" lIns="0" tIns="0" rIns="0" bIns="0" rtlCol="0"/>
          <a:p/>
        </p:txBody>
      </p:sp>
      <p:graphicFrame>
        <p:nvGraphicFramePr>
          <p:cNvPr id="12" name="图表 11"/>
          <p:cNvGraphicFramePr/>
          <p:nvPr/>
        </p:nvGraphicFramePr>
        <p:xfrm>
          <a:off x="981710" y="3850005"/>
          <a:ext cx="4572000" cy="2743200"/>
        </p:xfrm>
        <a:graphic>
          <a:graphicData uri="http://schemas.openxmlformats.org/drawingml/2006/chart">
            <c:chart xmlns:c="http://schemas.openxmlformats.org/drawingml/2006/chart" xmlns:r="http://schemas.openxmlformats.org/officeDocument/2006/relationships" r:id="rId1"/>
          </a:graphicData>
        </a:graphic>
      </p:graphicFrame>
      <p:graphicFrame>
        <p:nvGraphicFramePr>
          <p:cNvPr id="6" name="图表 5"/>
          <p:cNvGraphicFramePr/>
          <p:nvPr/>
        </p:nvGraphicFramePr>
        <p:xfrm>
          <a:off x="6727825" y="1131570"/>
          <a:ext cx="4572000" cy="286131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1" name="图表 10"/>
          <p:cNvGraphicFramePr/>
          <p:nvPr/>
        </p:nvGraphicFramePr>
        <p:xfrm>
          <a:off x="906145" y="3850005"/>
          <a:ext cx="4572000" cy="27432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textbox 58"/>
          <p:cNvSpPr/>
          <p:nvPr/>
        </p:nvSpPr>
        <p:spPr>
          <a:xfrm>
            <a:off x="0" y="0"/>
            <a:ext cx="12192000" cy="914400"/>
          </a:xfrm>
          <a:prstGeom prst="rect">
            <a:avLst/>
          </a:prstGeom>
          <a:solidFill>
            <a:srgbClr val="D9ECFE"/>
          </a:solidFill>
        </p:spPr>
        <p:txBody>
          <a:bodyPr vert="horz" wrap="square" lIns="0" tIns="0" rIns="0" bIns="0"/>
          <a:lstStyle/>
          <a:p>
            <a:pPr algn="l" rtl="0" eaLnBrk="0">
              <a:lnSpc>
                <a:spcPct val="111000"/>
              </a:lnSpc>
            </a:pPr>
            <a:endParaRPr lang="en-US" altLang="en-US" sz="1000" dirty="0"/>
          </a:p>
          <a:p>
            <a:pPr algn="l" rtl="0" eaLnBrk="0">
              <a:lnSpc>
                <a:spcPct val="6000"/>
              </a:lnSpc>
            </a:pPr>
            <a:endParaRPr lang="en-US" altLang="en-US" sz="100" dirty="0"/>
          </a:p>
          <a:p>
            <a:pPr indent="702945" algn="l" rtl="0" eaLnBrk="0">
              <a:lnSpc>
                <a:spcPts val="4225"/>
              </a:lnSpc>
            </a:pPr>
            <a:r>
              <a:rPr sz="3200" spc="-1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2.</a:t>
            </a:r>
            <a:r>
              <a:rPr sz="3200" spc="-20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3200" spc="-1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省级</a:t>
            </a:r>
            <a:r>
              <a:rPr sz="3200" spc="-1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政务</a:t>
            </a:r>
            <a:r>
              <a:rPr lang="zh-CN" sz="3200" spc="-1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微信</a:t>
            </a:r>
            <a:r>
              <a:rPr sz="3200" spc="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综合影响力top15</a:t>
            </a:r>
            <a:r>
              <a:rPr sz="320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endParaRPr lang="en-US" altLang="en-US" sz="3200" dirty="0"/>
          </a:p>
        </p:txBody>
      </p:sp>
      <p:pic>
        <p:nvPicPr>
          <p:cNvPr id="59" name="picture 59" descr="E:\资质\星鸟测评logo.png星鸟测评logo"/>
          <p:cNvPicPr>
            <a:picLocks noChangeAspect="1"/>
          </p:cNvPicPr>
          <p:nvPr/>
        </p:nvPicPr>
        <p:blipFill>
          <a:blip r:embed="rId1"/>
          <a:srcRect/>
          <a:stretch>
            <a:fillRect/>
          </a:stretch>
        </p:blipFill>
        <p:spPr>
          <a:xfrm rot="21600000">
            <a:off x="10527792" y="223519"/>
            <a:ext cx="1548383" cy="467360"/>
          </a:xfrm>
          <a:prstGeom prst="rect">
            <a:avLst/>
          </a:prstGeom>
        </p:spPr>
      </p:pic>
      <p:pic>
        <p:nvPicPr>
          <p:cNvPr id="64" name="picture 64"/>
          <p:cNvPicPr>
            <a:picLocks noChangeAspect="1"/>
          </p:cNvPicPr>
          <p:nvPr/>
        </p:nvPicPr>
        <p:blipFill>
          <a:blip r:embed="rId2"/>
          <a:stretch>
            <a:fillRect/>
          </a:stretch>
        </p:blipFill>
        <p:spPr>
          <a:xfrm rot="21600000">
            <a:off x="0" y="6376415"/>
            <a:ext cx="720852" cy="481584"/>
          </a:xfrm>
          <a:prstGeom prst="rect">
            <a:avLst/>
          </a:prstGeom>
        </p:spPr>
      </p:pic>
      <p:pic>
        <p:nvPicPr>
          <p:cNvPr id="65" name="picture 65"/>
          <p:cNvPicPr>
            <a:picLocks noChangeAspect="1"/>
          </p:cNvPicPr>
          <p:nvPr/>
        </p:nvPicPr>
        <p:blipFill>
          <a:blip r:embed="rId3"/>
          <a:stretch>
            <a:fillRect/>
          </a:stretch>
        </p:blipFill>
        <p:spPr>
          <a:xfrm rot="21600000">
            <a:off x="11472671" y="6376415"/>
            <a:ext cx="719328" cy="481584"/>
          </a:xfrm>
          <a:prstGeom prst="rect">
            <a:avLst/>
          </a:prstGeom>
        </p:spPr>
      </p:pic>
      <p:sp>
        <p:nvSpPr>
          <p:cNvPr id="32" name="object 32"/>
          <p:cNvSpPr txBox="1"/>
          <p:nvPr/>
        </p:nvSpPr>
        <p:spPr>
          <a:xfrm>
            <a:off x="1019810" y="5840836"/>
            <a:ext cx="9924415" cy="667385"/>
          </a:xfrm>
          <a:prstGeom prst="rect">
            <a:avLst/>
          </a:prstGeom>
        </p:spPr>
        <p:txBody>
          <a:bodyPr vert="horz" wrap="square" lIns="0" tIns="89535" rIns="0" bIns="0" rtlCol="0">
            <a:spAutoFit/>
          </a:bodyPr>
          <a:p>
            <a:pPr marL="38100">
              <a:lnSpc>
                <a:spcPct val="100000"/>
              </a:lnSpc>
              <a:spcBef>
                <a:spcPts val="705"/>
              </a:spcBef>
            </a:pPr>
            <a:r>
              <a:rPr sz="1000" b="1" dirty="0">
                <a:latin typeface="微软雅黑" panose="020B0503020204020204" charset="-122"/>
                <a:cs typeface="微软雅黑" panose="020B0503020204020204" charset="-122"/>
              </a:rPr>
              <a:t>说明：</a:t>
            </a:r>
            <a:r>
              <a:rPr sz="1000" b="1" u="sng" dirty="0">
                <a:uFill>
                  <a:solidFill>
                    <a:srgbClr val="000000"/>
                  </a:solidFill>
                </a:uFill>
                <a:latin typeface="微软雅黑" panose="020B0503020204020204" charset="-122"/>
                <a:cs typeface="微软雅黑" panose="020B0503020204020204" charset="-122"/>
              </a:rPr>
              <a:t>影响力指数</a:t>
            </a:r>
            <a:r>
              <a:rPr sz="1000" b="1" spc="-5" dirty="0">
                <a:latin typeface="微软雅黑" panose="020B0503020204020204" charset="-122"/>
                <a:cs typeface="微软雅黑" panose="020B0503020204020204" charset="-122"/>
              </a:rPr>
              <a:t>=</a:t>
            </a:r>
            <a:r>
              <a:rPr sz="1000" b="1" spc="5" dirty="0">
                <a:latin typeface="微软雅黑" panose="020B0503020204020204" charset="-122"/>
                <a:cs typeface="微软雅黑" panose="020B0503020204020204" charset="-122"/>
              </a:rPr>
              <a:t> </a:t>
            </a:r>
            <a:r>
              <a:rPr sz="1000" b="1" spc="-5" dirty="0">
                <a:latin typeface="微软雅黑" panose="020B0503020204020204" charset="-122"/>
                <a:cs typeface="微软雅黑" panose="020B0503020204020204" charset="-122"/>
              </a:rPr>
              <a:t>(30%</a:t>
            </a:r>
            <a:r>
              <a:rPr sz="1000" b="1" dirty="0">
                <a:latin typeface="微软雅黑" panose="020B0503020204020204" charset="-122"/>
                <a:cs typeface="微软雅黑" panose="020B0503020204020204" charset="-122"/>
              </a:rPr>
              <a:t>整体传播力</a:t>
            </a:r>
            <a:r>
              <a:rPr sz="1000" b="1" spc="-5" dirty="0">
                <a:latin typeface="微软雅黑" panose="020B0503020204020204" charset="-122"/>
                <a:cs typeface="微软雅黑" panose="020B0503020204020204" charset="-122"/>
              </a:rPr>
              <a:t>+30%</a:t>
            </a:r>
            <a:r>
              <a:rPr sz="1000" b="1" dirty="0">
                <a:latin typeface="微软雅黑" panose="020B0503020204020204" charset="-122"/>
                <a:cs typeface="微软雅黑" panose="020B0503020204020204" charset="-122"/>
              </a:rPr>
              <a:t>篇均传播力</a:t>
            </a:r>
            <a:r>
              <a:rPr sz="1000" b="1" spc="-5" dirty="0">
                <a:latin typeface="微软雅黑" panose="020B0503020204020204" charset="-122"/>
                <a:cs typeface="微软雅黑" panose="020B0503020204020204" charset="-122"/>
              </a:rPr>
              <a:t>+30%</a:t>
            </a:r>
            <a:r>
              <a:rPr sz="1000" b="1" dirty="0">
                <a:latin typeface="微软雅黑" panose="020B0503020204020204" charset="-122"/>
                <a:cs typeface="微软雅黑" panose="020B0503020204020204" charset="-122"/>
              </a:rPr>
              <a:t>头条传播力</a:t>
            </a:r>
            <a:r>
              <a:rPr sz="1000" b="1" spc="-5" dirty="0">
                <a:latin typeface="微软雅黑" panose="020B0503020204020204" charset="-122"/>
                <a:cs typeface="微软雅黑" panose="020B0503020204020204" charset="-122"/>
              </a:rPr>
              <a:t>+10%</a:t>
            </a:r>
            <a:r>
              <a:rPr sz="1000" b="1" dirty="0">
                <a:latin typeface="微软雅黑" panose="020B0503020204020204" charset="-122"/>
                <a:cs typeface="微软雅黑" panose="020B0503020204020204" charset="-122"/>
              </a:rPr>
              <a:t>峰值传播力</a:t>
            </a:r>
            <a:r>
              <a:rPr sz="1000" b="1" spc="-5" dirty="0">
                <a:latin typeface="微软雅黑" panose="020B0503020204020204" charset="-122"/>
                <a:cs typeface="微软雅黑" panose="020B0503020204020204" charset="-122"/>
              </a:rPr>
              <a:t>)</a:t>
            </a:r>
            <a:r>
              <a:rPr sz="975" b="1" spc="-7" baseline="21000" dirty="0">
                <a:latin typeface="微软雅黑" panose="020B0503020204020204" charset="-122"/>
                <a:cs typeface="微软雅黑" panose="020B0503020204020204" charset="-122"/>
              </a:rPr>
              <a:t>2</a:t>
            </a:r>
            <a:r>
              <a:rPr sz="1000" b="1" spc="-5" dirty="0">
                <a:latin typeface="微软雅黑" panose="020B0503020204020204" charset="-122"/>
                <a:cs typeface="微软雅黑" panose="020B0503020204020204" charset="-122"/>
              </a:rPr>
              <a:t>*10</a:t>
            </a:r>
            <a:endParaRPr sz="1000">
              <a:latin typeface="微软雅黑" panose="020B0503020204020204" charset="-122"/>
              <a:cs typeface="微软雅黑" panose="020B0503020204020204" charset="-122"/>
            </a:endParaRPr>
          </a:p>
          <a:p>
            <a:pPr marL="38100">
              <a:lnSpc>
                <a:spcPct val="100000"/>
              </a:lnSpc>
              <a:spcBef>
                <a:spcPts val="550"/>
              </a:spcBef>
            </a:pPr>
            <a:r>
              <a:rPr sz="900" dirty="0">
                <a:latin typeface="微软雅黑" panose="020B0503020204020204" charset="-122"/>
                <a:cs typeface="微软雅黑" panose="020B0503020204020204" charset="-122"/>
              </a:rPr>
              <a:t>整体传播力=</a:t>
            </a:r>
            <a:r>
              <a:rPr sz="900" spc="20" dirty="0">
                <a:latin typeface="微软雅黑" panose="020B0503020204020204" charset="-122"/>
                <a:cs typeface="微软雅黑" panose="020B0503020204020204" charset="-122"/>
              </a:rPr>
              <a:t> </a:t>
            </a:r>
            <a:r>
              <a:rPr sz="900" spc="-5" dirty="0">
                <a:latin typeface="微软雅黑" panose="020B0503020204020204" charset="-122"/>
                <a:cs typeface="微软雅黑" panose="020B0503020204020204" charset="-122"/>
              </a:rPr>
              <a:t>0.77ln(</a:t>
            </a:r>
            <a:r>
              <a:rPr sz="900" dirty="0">
                <a:latin typeface="微软雅黑" panose="020B0503020204020204" charset="-122"/>
                <a:cs typeface="微软雅黑" panose="020B0503020204020204" charset="-122"/>
              </a:rPr>
              <a:t>日均阅读数</a:t>
            </a:r>
            <a:r>
              <a:rPr sz="900" spc="-5" dirty="0">
                <a:latin typeface="微软雅黑" panose="020B0503020204020204" charset="-122"/>
                <a:cs typeface="微软雅黑" panose="020B0503020204020204" charset="-122"/>
              </a:rPr>
              <a:t>+1)+0.17ln(</a:t>
            </a:r>
            <a:r>
              <a:rPr sz="900" dirty="0">
                <a:latin typeface="微软雅黑" panose="020B0503020204020204" charset="-122"/>
                <a:cs typeface="微软雅黑" panose="020B0503020204020204" charset="-122"/>
              </a:rPr>
              <a:t>日均在看数</a:t>
            </a:r>
            <a:r>
              <a:rPr sz="900" spc="-5" dirty="0">
                <a:latin typeface="微软雅黑" panose="020B0503020204020204" charset="-122"/>
                <a:cs typeface="微软雅黑" panose="020B0503020204020204" charset="-122"/>
              </a:rPr>
              <a:t>*10+1)+0.06ln(</a:t>
            </a:r>
            <a:r>
              <a:rPr sz="900" dirty="0">
                <a:latin typeface="微软雅黑" panose="020B0503020204020204" charset="-122"/>
                <a:cs typeface="微软雅黑" panose="020B0503020204020204" charset="-122"/>
              </a:rPr>
              <a:t>日均点赞数</a:t>
            </a:r>
            <a:r>
              <a:rPr sz="900" spc="-5" dirty="0">
                <a:latin typeface="微软雅黑" panose="020B0503020204020204" charset="-122"/>
                <a:cs typeface="微软雅黑" panose="020B0503020204020204" charset="-122"/>
              </a:rPr>
              <a:t>*10+1)；</a:t>
            </a:r>
            <a:r>
              <a:rPr sz="900" dirty="0">
                <a:latin typeface="微软雅黑" panose="020B0503020204020204" charset="-122"/>
                <a:cs typeface="微软雅黑" panose="020B0503020204020204" charset="-122"/>
              </a:rPr>
              <a:t>篇均传播力=</a:t>
            </a:r>
            <a:r>
              <a:rPr sz="900" spc="15" dirty="0">
                <a:latin typeface="微软雅黑" panose="020B0503020204020204" charset="-122"/>
                <a:cs typeface="微软雅黑" panose="020B0503020204020204" charset="-122"/>
              </a:rPr>
              <a:t> </a:t>
            </a:r>
            <a:r>
              <a:rPr sz="900" spc="-5" dirty="0">
                <a:latin typeface="微软雅黑" panose="020B0503020204020204" charset="-122"/>
                <a:cs typeface="微软雅黑" panose="020B0503020204020204" charset="-122"/>
              </a:rPr>
              <a:t>0.77ln(</a:t>
            </a:r>
            <a:r>
              <a:rPr sz="900" dirty="0">
                <a:latin typeface="微软雅黑" panose="020B0503020204020204" charset="-122"/>
                <a:cs typeface="微软雅黑" panose="020B0503020204020204" charset="-122"/>
              </a:rPr>
              <a:t>篇均阅读数</a:t>
            </a:r>
            <a:r>
              <a:rPr sz="900" spc="-5" dirty="0">
                <a:latin typeface="微软雅黑" panose="020B0503020204020204" charset="-122"/>
                <a:cs typeface="微软雅黑" panose="020B0503020204020204" charset="-122"/>
              </a:rPr>
              <a:t>+1)+0.17ln(</a:t>
            </a:r>
            <a:r>
              <a:rPr sz="900" dirty="0">
                <a:latin typeface="微软雅黑" panose="020B0503020204020204" charset="-122"/>
                <a:cs typeface="微软雅黑" panose="020B0503020204020204" charset="-122"/>
              </a:rPr>
              <a:t>篇均在看数</a:t>
            </a:r>
            <a:r>
              <a:rPr sz="900" spc="-5" dirty="0">
                <a:latin typeface="微软雅黑" panose="020B0503020204020204" charset="-122"/>
                <a:cs typeface="微软雅黑" panose="020B0503020204020204" charset="-122"/>
              </a:rPr>
              <a:t>*10+1)+0.06ln(</a:t>
            </a:r>
            <a:r>
              <a:rPr sz="900" dirty="0">
                <a:latin typeface="微软雅黑" panose="020B0503020204020204" charset="-122"/>
                <a:cs typeface="微软雅黑" panose="020B0503020204020204" charset="-122"/>
              </a:rPr>
              <a:t>篇均点赞数</a:t>
            </a:r>
            <a:r>
              <a:rPr sz="900" spc="-5" dirty="0">
                <a:latin typeface="微软雅黑" panose="020B0503020204020204" charset="-122"/>
                <a:cs typeface="微软雅黑" panose="020B0503020204020204" charset="-122"/>
              </a:rPr>
              <a:t>*10+1)；</a:t>
            </a:r>
            <a:endParaRPr sz="900">
              <a:latin typeface="微软雅黑" panose="020B0503020204020204" charset="-122"/>
              <a:cs typeface="微软雅黑" panose="020B0503020204020204" charset="-122"/>
            </a:endParaRPr>
          </a:p>
          <a:p>
            <a:pPr marL="38100">
              <a:lnSpc>
                <a:spcPct val="100000"/>
              </a:lnSpc>
              <a:spcBef>
                <a:spcPts val="540"/>
              </a:spcBef>
            </a:pPr>
            <a:r>
              <a:rPr sz="900" dirty="0">
                <a:latin typeface="微软雅黑" panose="020B0503020204020204" charset="-122"/>
                <a:cs typeface="微软雅黑" panose="020B0503020204020204" charset="-122"/>
              </a:rPr>
              <a:t>头条传播力=</a:t>
            </a:r>
            <a:r>
              <a:rPr sz="900" spc="40" dirty="0">
                <a:latin typeface="微软雅黑" panose="020B0503020204020204" charset="-122"/>
                <a:cs typeface="微软雅黑" panose="020B0503020204020204" charset="-122"/>
              </a:rPr>
              <a:t> </a:t>
            </a:r>
            <a:r>
              <a:rPr sz="900" spc="-5" dirty="0">
                <a:latin typeface="微软雅黑" panose="020B0503020204020204" charset="-122"/>
                <a:cs typeface="微软雅黑" panose="020B0503020204020204" charset="-122"/>
              </a:rPr>
              <a:t>0.77ln(</a:t>
            </a:r>
            <a:r>
              <a:rPr sz="900" dirty="0">
                <a:latin typeface="微软雅黑" panose="020B0503020204020204" charset="-122"/>
                <a:cs typeface="微软雅黑" panose="020B0503020204020204" charset="-122"/>
              </a:rPr>
              <a:t>头条篇均阅读数</a:t>
            </a:r>
            <a:r>
              <a:rPr sz="900" spc="-5" dirty="0">
                <a:latin typeface="微软雅黑" panose="020B0503020204020204" charset="-122"/>
                <a:cs typeface="微软雅黑" panose="020B0503020204020204" charset="-122"/>
              </a:rPr>
              <a:t>+1)+0.17ln(</a:t>
            </a:r>
            <a:r>
              <a:rPr sz="900" dirty="0">
                <a:latin typeface="微软雅黑" panose="020B0503020204020204" charset="-122"/>
                <a:cs typeface="微软雅黑" panose="020B0503020204020204" charset="-122"/>
              </a:rPr>
              <a:t>头条篇均在看数</a:t>
            </a:r>
            <a:r>
              <a:rPr sz="900" spc="-5" dirty="0">
                <a:latin typeface="微软雅黑" panose="020B0503020204020204" charset="-122"/>
                <a:cs typeface="微软雅黑" panose="020B0503020204020204" charset="-122"/>
              </a:rPr>
              <a:t>*10+1)+0.06ln(</a:t>
            </a:r>
            <a:r>
              <a:rPr sz="900" dirty="0">
                <a:latin typeface="微软雅黑" panose="020B0503020204020204" charset="-122"/>
                <a:cs typeface="微软雅黑" panose="020B0503020204020204" charset="-122"/>
              </a:rPr>
              <a:t>头条篇均点赞数</a:t>
            </a:r>
            <a:r>
              <a:rPr sz="900" spc="-5" dirty="0">
                <a:latin typeface="微软雅黑" panose="020B0503020204020204" charset="-122"/>
                <a:cs typeface="微软雅黑" panose="020B0503020204020204" charset="-122"/>
              </a:rPr>
              <a:t>*10+1)；</a:t>
            </a:r>
            <a:r>
              <a:rPr sz="900" dirty="0">
                <a:latin typeface="微软雅黑" panose="020B0503020204020204" charset="-122"/>
                <a:cs typeface="微软雅黑" panose="020B0503020204020204" charset="-122"/>
              </a:rPr>
              <a:t>峰值传播力=</a:t>
            </a:r>
            <a:r>
              <a:rPr sz="900" spc="40" dirty="0">
                <a:latin typeface="微软雅黑" panose="020B0503020204020204" charset="-122"/>
                <a:cs typeface="微软雅黑" panose="020B0503020204020204" charset="-122"/>
              </a:rPr>
              <a:t> </a:t>
            </a:r>
            <a:r>
              <a:rPr sz="900" spc="-5" dirty="0">
                <a:latin typeface="微软雅黑" panose="020B0503020204020204" charset="-122"/>
                <a:cs typeface="微软雅黑" panose="020B0503020204020204" charset="-122"/>
              </a:rPr>
              <a:t>0.7ln(</a:t>
            </a:r>
            <a:r>
              <a:rPr sz="900" dirty="0">
                <a:latin typeface="微软雅黑" panose="020B0503020204020204" charset="-122"/>
                <a:cs typeface="微软雅黑" panose="020B0503020204020204" charset="-122"/>
              </a:rPr>
              <a:t>最高阅读数</a:t>
            </a:r>
            <a:r>
              <a:rPr sz="900" spc="-5" dirty="0">
                <a:latin typeface="微软雅黑" panose="020B0503020204020204" charset="-122"/>
                <a:cs typeface="微软雅黑" panose="020B0503020204020204" charset="-122"/>
              </a:rPr>
              <a:t>+1)+0.2ln(</a:t>
            </a:r>
            <a:r>
              <a:rPr sz="900" dirty="0">
                <a:latin typeface="微软雅黑" panose="020B0503020204020204" charset="-122"/>
                <a:cs typeface="微软雅黑" panose="020B0503020204020204" charset="-122"/>
              </a:rPr>
              <a:t>最高在看数</a:t>
            </a:r>
            <a:r>
              <a:rPr sz="900" spc="-5" dirty="0">
                <a:latin typeface="微软雅黑" panose="020B0503020204020204" charset="-122"/>
                <a:cs typeface="微软雅黑" panose="020B0503020204020204" charset="-122"/>
              </a:rPr>
              <a:t>*10+1)+0.1ln(</a:t>
            </a:r>
            <a:r>
              <a:rPr sz="900" dirty="0">
                <a:latin typeface="微软雅黑" panose="020B0503020204020204" charset="-122"/>
                <a:cs typeface="微软雅黑" panose="020B0503020204020204" charset="-122"/>
              </a:rPr>
              <a:t>最高点赞数*10+1)</a:t>
            </a:r>
            <a:endParaRPr sz="900">
              <a:latin typeface="微软雅黑" panose="020B0503020204020204" charset="-122"/>
              <a:cs typeface="微软雅黑" panose="020B0503020204020204" charset="-122"/>
            </a:endParaRPr>
          </a:p>
        </p:txBody>
      </p:sp>
      <p:graphicFrame>
        <p:nvGraphicFramePr>
          <p:cNvPr id="10" name="表格 9"/>
          <p:cNvGraphicFramePr/>
          <p:nvPr>
            <p:custDataLst>
              <p:tags r:id="rId4"/>
            </p:custDataLst>
          </p:nvPr>
        </p:nvGraphicFramePr>
        <p:xfrm>
          <a:off x="1019810" y="1143000"/>
          <a:ext cx="10152380" cy="4697730"/>
        </p:xfrm>
        <a:graphic>
          <a:graphicData uri="http://schemas.openxmlformats.org/drawingml/2006/table">
            <a:tbl>
              <a:tblPr firstRow="1" bandRow="1">
                <a:tableStyleId>{A54346D1-3658-4338-A1C7-7CB307C7CAEF}</a:tableStyleId>
              </a:tblPr>
              <a:tblGrid>
                <a:gridCol w="750570"/>
                <a:gridCol w="2188845"/>
                <a:gridCol w="1104900"/>
                <a:gridCol w="969010"/>
                <a:gridCol w="969645"/>
                <a:gridCol w="969645"/>
                <a:gridCol w="969010"/>
                <a:gridCol w="1115695"/>
                <a:gridCol w="1115060"/>
              </a:tblGrid>
              <a:tr h="320040">
                <a:tc>
                  <a:txBody>
                    <a:bodyPr/>
                    <a:p>
                      <a:pPr indent="0" algn="ctr">
                        <a:buNone/>
                      </a:pPr>
                      <a:r>
                        <a:rPr lang="zh-CN" sz="1000" b="1">
                          <a:solidFill>
                            <a:srgbClr val="004A7E"/>
                          </a:solidFill>
                          <a:latin typeface="微软雅黑" panose="020B0503020204020204" charset="-122"/>
                          <a:ea typeface="微软雅黑" panose="020B0503020204020204" charset="-122"/>
                        </a:rPr>
                        <a:t>序号</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c>
                  <a:txBody>
                    <a:bodyPr/>
                    <a:p>
                      <a:pPr indent="0" algn="ctr">
                        <a:buNone/>
                      </a:pPr>
                      <a:r>
                        <a:rPr lang="zh-CN" sz="1000" b="1">
                          <a:solidFill>
                            <a:srgbClr val="004A7E"/>
                          </a:solidFill>
                          <a:latin typeface="微软雅黑" panose="020B0503020204020204" charset="-122"/>
                          <a:ea typeface="微软雅黑" panose="020B0503020204020204" charset="-122"/>
                        </a:rPr>
                        <a:t>微信名称</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c>
                  <a:txBody>
                    <a:bodyPr/>
                    <a:p>
                      <a:pPr indent="0" algn="ctr">
                        <a:buNone/>
                      </a:pPr>
                      <a:r>
                        <a:rPr lang="zh-CN" sz="1000" b="1">
                          <a:solidFill>
                            <a:srgbClr val="004A7E"/>
                          </a:solidFill>
                          <a:latin typeface="微软雅黑" panose="020B0503020204020204" charset="-122"/>
                          <a:ea typeface="微软雅黑" panose="020B0503020204020204" charset="-122"/>
                        </a:rPr>
                        <a:t>影响力指数</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c>
                  <a:txBody>
                    <a:bodyPr/>
                    <a:p>
                      <a:pPr indent="0" algn="ctr">
                        <a:buNone/>
                      </a:pPr>
                      <a:r>
                        <a:rPr lang="zh-CN" sz="1000" b="1">
                          <a:solidFill>
                            <a:srgbClr val="004A7E"/>
                          </a:solidFill>
                          <a:latin typeface="微软雅黑" panose="020B0503020204020204" charset="-122"/>
                          <a:ea typeface="微软雅黑" panose="020B0503020204020204" charset="-122"/>
                        </a:rPr>
                        <a:t>阅读总数</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c>
                  <a:txBody>
                    <a:bodyPr/>
                    <a:p>
                      <a:pPr indent="0" algn="ctr">
                        <a:buNone/>
                      </a:pPr>
                      <a:r>
                        <a:rPr lang="zh-CN" sz="1000" b="1">
                          <a:solidFill>
                            <a:srgbClr val="004A7E"/>
                          </a:solidFill>
                          <a:latin typeface="微软雅黑" panose="020B0503020204020204" charset="-122"/>
                          <a:ea typeface="微软雅黑" panose="020B0503020204020204" charset="-122"/>
                        </a:rPr>
                        <a:t>在看总数</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c>
                  <a:txBody>
                    <a:bodyPr/>
                    <a:p>
                      <a:pPr indent="0" algn="ctr">
                        <a:buNone/>
                      </a:pPr>
                      <a:r>
                        <a:rPr lang="zh-CN" sz="1000" b="1">
                          <a:solidFill>
                            <a:srgbClr val="004A7E"/>
                          </a:solidFill>
                          <a:latin typeface="微软雅黑" panose="020B0503020204020204" charset="-122"/>
                          <a:ea typeface="微软雅黑" panose="020B0503020204020204" charset="-122"/>
                        </a:rPr>
                        <a:t>文章总数</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c>
                  <a:txBody>
                    <a:bodyPr/>
                    <a:p>
                      <a:pPr indent="0" algn="ctr">
                        <a:buNone/>
                      </a:pPr>
                      <a:r>
                        <a:rPr lang="zh-CN" sz="1000" b="1">
                          <a:solidFill>
                            <a:srgbClr val="004A7E"/>
                          </a:solidFill>
                          <a:latin typeface="微软雅黑" panose="020B0503020204020204" charset="-122"/>
                          <a:ea typeface="微软雅黑" panose="020B0503020204020204" charset="-122"/>
                        </a:rPr>
                        <a:t>头条文章阅读量</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c>
                  <a:txBody>
                    <a:bodyPr/>
                    <a:p>
                      <a:pPr indent="0" algn="ctr">
                        <a:buNone/>
                      </a:pPr>
                      <a:r>
                        <a:rPr lang="zh-CN" sz="1000" b="1">
                          <a:solidFill>
                            <a:srgbClr val="004A7E"/>
                          </a:solidFill>
                          <a:latin typeface="微软雅黑" panose="020B0503020204020204" charset="-122"/>
                          <a:ea typeface="微软雅黑" panose="020B0503020204020204" charset="-122"/>
                        </a:rPr>
                        <a:t>单条最大阅读数</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c>
                  <a:txBody>
                    <a:bodyPr/>
                    <a:p>
                      <a:pPr indent="0" algn="ctr">
                        <a:buNone/>
                      </a:pPr>
                      <a:r>
                        <a:rPr lang="zh-CN" sz="1000" b="1">
                          <a:solidFill>
                            <a:srgbClr val="004A7E"/>
                          </a:solidFill>
                          <a:latin typeface="微软雅黑" panose="020B0503020204020204" charset="-122"/>
                          <a:ea typeface="微软雅黑" panose="020B0503020204020204" charset="-122"/>
                        </a:rPr>
                        <a:t>单条最大在看数</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r>
              <a:tr h="291465">
                <a:tc>
                  <a:txBody>
                    <a:bodyPr/>
                    <a:p>
                      <a:pPr indent="0" algn="ctr">
                        <a:buNone/>
                      </a:pPr>
                      <a:r>
                        <a:rPr lang="en-US" sz="900">
                          <a:ln>
                            <a:noFill/>
                          </a:ln>
                          <a:solidFill>
                            <a:srgbClr val="004A7E"/>
                          </a:solidFill>
                        </a:rPr>
                        <a:t>1</a:t>
                      </a:r>
                      <a:endParaRPr lang="en-US" altLang="en-US" sz="900">
                        <a:ln>
                          <a:noFill/>
                        </a:ln>
                        <a:solidFill>
                          <a:srgbClr val="004A7E"/>
                        </a:solidFill>
                      </a:endParaRPr>
                    </a:p>
                  </a:txBody>
                  <a:tcPr marL="12700" marR="12700" marT="12700" vert="horz" anchor="ctr" anchorCtr="0"/>
                </a:tc>
                <a:tc>
                  <a:txBody>
                    <a:bodyPr/>
                    <a:p>
                      <a:pPr indent="0" algn="ctr">
                        <a:buNone/>
                      </a:pPr>
                      <a:r>
                        <a:rPr lang="zh-CN" sz="1130" b="1">
                          <a:ln>
                            <a:noFill/>
                          </a:ln>
                          <a:solidFill>
                            <a:srgbClr val="004A7E"/>
                          </a:solidFill>
                        </a:rPr>
                        <a:t>    上海发布</a:t>
                      </a:r>
                      <a:endParaRPr lang="zh-CN" sz="1130" b="1">
                        <a:ln>
                          <a:noFill/>
                        </a:ln>
                        <a:solidFill>
                          <a:srgbClr val="004A7E"/>
                        </a:solidFill>
                      </a:endParaRPr>
                    </a:p>
                  </a:txBody>
                  <a:tcPr marL="12700" marR="12700" marT="12700" vert="horz" anchor="ctr" anchorCtr="0"/>
                </a:tc>
                <a:tc>
                  <a:txBody>
                    <a:bodyPr/>
                    <a:p>
                      <a:pPr indent="0" algn="ctr">
                        <a:buNone/>
                      </a:pPr>
                      <a:r>
                        <a:rPr lang="en-US" sz="900">
                          <a:ln>
                            <a:noFill/>
                          </a:ln>
                          <a:solidFill>
                            <a:srgbClr val="004A7E"/>
                          </a:solidFill>
                        </a:rPr>
                        <a:t>1158.91</a:t>
                      </a:r>
                      <a:endParaRPr lang="en-US" sz="900">
                        <a:ln>
                          <a:noFill/>
                        </a:ln>
                        <a:solidFill>
                          <a:srgbClr val="004A7E"/>
                        </a:solidFill>
                      </a:endParaRPr>
                    </a:p>
                  </a:txBody>
                  <a:tcPr marL="12700" marR="12700" marT="12700" vert="horz" anchor="ctr" anchorCtr="0"/>
                </a:tc>
                <a:tc>
                  <a:txBody>
                    <a:bodyPr/>
                    <a:p>
                      <a:pPr indent="0" algn="ctr">
                        <a:buNone/>
                      </a:pPr>
                      <a:r>
                        <a:rPr lang="en-US" sz="900">
                          <a:ln>
                            <a:noFill/>
                          </a:ln>
                          <a:solidFill>
                            <a:srgbClr val="004A7E"/>
                          </a:solidFill>
                        </a:rPr>
                        <a:t>1866.59W+</a:t>
                      </a:r>
                      <a:endParaRPr lang="en-US" sz="900">
                        <a:ln>
                          <a:noFill/>
                        </a:ln>
                        <a:solidFill>
                          <a:srgbClr val="004A7E"/>
                        </a:solidFill>
                      </a:endParaRPr>
                    </a:p>
                  </a:txBody>
                  <a:tcPr marL="12700" marR="12700" marT="12700" vert="horz" anchor="ctr" anchorCtr="0"/>
                </a:tc>
                <a:tc>
                  <a:txBody>
                    <a:bodyPr/>
                    <a:p>
                      <a:pPr indent="0" algn="ctr">
                        <a:buNone/>
                      </a:pPr>
                      <a:r>
                        <a:rPr lang="en-US" sz="900">
                          <a:ln>
                            <a:noFill/>
                          </a:ln>
                          <a:solidFill>
                            <a:srgbClr val="004A7E"/>
                          </a:solidFill>
                        </a:rPr>
                        <a:t>25218</a:t>
                      </a:r>
                      <a:endParaRPr lang="en-US" sz="900">
                        <a:ln>
                          <a:noFill/>
                        </a:ln>
                        <a:solidFill>
                          <a:srgbClr val="004A7E"/>
                        </a:solidFill>
                      </a:endParaRPr>
                    </a:p>
                  </a:txBody>
                  <a:tcPr marL="12700" marR="12700" marT="12700" vert="horz" anchor="ctr" anchorCtr="0"/>
                </a:tc>
                <a:tc>
                  <a:txBody>
                    <a:bodyPr/>
                    <a:p>
                      <a:pPr indent="0" algn="ctr">
                        <a:buNone/>
                      </a:pPr>
                      <a:r>
                        <a:rPr lang="en-US" sz="900">
                          <a:ln>
                            <a:noFill/>
                          </a:ln>
                          <a:solidFill>
                            <a:srgbClr val="004A7E"/>
                          </a:solidFill>
                        </a:rPr>
                        <a:t>484</a:t>
                      </a:r>
                      <a:endParaRPr lang="en-US" sz="900">
                        <a:ln>
                          <a:noFill/>
                        </a:ln>
                        <a:solidFill>
                          <a:srgbClr val="004A7E"/>
                        </a:solidFill>
                      </a:endParaRPr>
                    </a:p>
                  </a:txBody>
                  <a:tcPr marL="12700" marR="12700" marT="12700" vert="horz" anchor="ctr" anchorCtr="0"/>
                </a:tc>
                <a:tc>
                  <a:txBody>
                    <a:bodyPr/>
                    <a:p>
                      <a:pPr indent="0" algn="ctr">
                        <a:buNone/>
                      </a:pPr>
                      <a:r>
                        <a:rPr lang="en-US" sz="900">
                          <a:ln>
                            <a:noFill/>
                          </a:ln>
                          <a:solidFill>
                            <a:srgbClr val="004A7E"/>
                          </a:solidFill>
                        </a:rPr>
                        <a:t>1231.25W+</a:t>
                      </a:r>
                      <a:endParaRPr lang="en-US" sz="900">
                        <a:ln>
                          <a:noFill/>
                        </a:ln>
                        <a:solidFill>
                          <a:srgbClr val="004A7E"/>
                        </a:solidFill>
                      </a:endParaRPr>
                    </a:p>
                  </a:txBody>
                  <a:tcPr marL="12700" marR="12700" marT="12700" vert="horz" anchor="ctr" anchorCtr="0"/>
                </a:tc>
                <a:tc>
                  <a:txBody>
                    <a:bodyPr/>
                    <a:p>
                      <a:pPr indent="0" algn="ctr">
                        <a:buNone/>
                      </a:pPr>
                      <a:r>
                        <a:rPr lang="en-US" sz="900">
                          <a:ln>
                            <a:noFill/>
                          </a:ln>
                          <a:solidFill>
                            <a:srgbClr val="004A7E"/>
                          </a:solidFill>
                        </a:rPr>
                        <a:t>10W+</a:t>
                      </a:r>
                      <a:endParaRPr lang="en-US" sz="900">
                        <a:ln>
                          <a:noFill/>
                        </a:ln>
                        <a:solidFill>
                          <a:srgbClr val="004A7E"/>
                        </a:solidFill>
                      </a:endParaRPr>
                    </a:p>
                  </a:txBody>
                  <a:tcPr marL="12700" marR="12700" marT="12700" vert="horz" anchor="ctr" anchorCtr="0"/>
                </a:tc>
                <a:tc>
                  <a:txBody>
                    <a:bodyPr/>
                    <a:p>
                      <a:pPr indent="0" algn="ctr">
                        <a:buNone/>
                      </a:pPr>
                      <a:r>
                        <a:rPr lang="en-US" sz="900">
                          <a:ln>
                            <a:noFill/>
                          </a:ln>
                          <a:solidFill>
                            <a:srgbClr val="004A7E"/>
                          </a:solidFill>
                        </a:rPr>
                        <a:t>1005</a:t>
                      </a:r>
                      <a:endParaRPr lang="en-US" sz="900">
                        <a:ln>
                          <a:noFill/>
                        </a:ln>
                        <a:solidFill>
                          <a:srgbClr val="004A7E"/>
                        </a:solidFill>
                      </a:endParaRPr>
                    </a:p>
                  </a:txBody>
                  <a:tcPr marL="12700" marR="12700" marT="12700" vert="horz" anchor="ctr" anchorCtr="0"/>
                </a:tc>
              </a:tr>
              <a:tr h="292100">
                <a:tc>
                  <a:txBody>
                    <a:bodyPr/>
                    <a:p>
                      <a:pPr algn="ctr">
                        <a:buClrTx/>
                        <a:buSzTx/>
                        <a:buFontTx/>
                        <a:buNone/>
                      </a:pPr>
                      <a:r>
                        <a:rPr lang="en-US" sz="900" b="1">
                          <a:solidFill>
                            <a:srgbClr val="004A7E"/>
                          </a:solidFill>
                          <a:latin typeface="Helvetica" charset="-122"/>
                        </a:rPr>
                        <a:t>2</a:t>
                      </a:r>
                      <a:endParaRPr lang="en-US" sz="900" b="1">
                        <a:solidFill>
                          <a:srgbClr val="004A7E"/>
                        </a:solidFill>
                        <a:latin typeface="Helvetica" charset="-122"/>
                      </a:endParaRPr>
                    </a:p>
                  </a:txBody>
                  <a:tcPr marL="12700" marR="12700" marT="12700" vert="horz" anchor="ctr" anchorCtr="0"/>
                </a:tc>
                <a:tc>
                  <a:txBody>
                    <a:bodyPr/>
                    <a:p>
                      <a:pPr algn="ctr">
                        <a:buClrTx/>
                        <a:buSzTx/>
                        <a:buFontTx/>
                      </a:pPr>
                      <a:r>
                        <a:rPr lang="en-US" sz="900" b="1" i="0">
                          <a:solidFill>
                            <a:srgbClr val="004A7E"/>
                          </a:solidFill>
                          <a:latin typeface="Helvetica" charset="-122"/>
                        </a:rPr>
                        <a:t>浙江发布</a:t>
                      </a:r>
                      <a:endParaRPr lang="en-US" sz="900" b="1" i="0">
                        <a:solidFill>
                          <a:srgbClr val="004A7E"/>
                        </a:solidFill>
                        <a:latin typeface="Helvetica" charset="-122"/>
                      </a:endParaRPr>
                    </a:p>
                  </a:txBody>
                  <a:tcPr marL="9842" marR="9842" marT="9842" anchor="ctr" anchorCtr="0"/>
                </a:tc>
                <a:tc>
                  <a:txBody>
                    <a:bodyPr/>
                    <a:p>
                      <a:pPr algn="ctr">
                        <a:buClrTx/>
                        <a:buSzTx/>
                        <a:buFontTx/>
                      </a:pPr>
                      <a:r>
                        <a:rPr lang="en-US" sz="900" b="1" i="0">
                          <a:solidFill>
                            <a:srgbClr val="004A7E"/>
                          </a:solidFill>
                          <a:latin typeface="Helvetica" charset="-122"/>
                        </a:rPr>
                        <a:t>950.54</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304.53W+</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5286</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164</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275.08W+</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10W+</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1130</a:t>
                      </a:r>
                      <a:endParaRPr lang="en-US" sz="900" b="1" i="0">
                        <a:solidFill>
                          <a:srgbClr val="004A7E"/>
                        </a:solidFill>
                        <a:latin typeface="Helvetica" charset="-122"/>
                      </a:endParaRPr>
                    </a:p>
                  </a:txBody>
                  <a:tcPr marL="9842" marR="9842" marT="9842" marB="0" anchor="ctr" anchorCtr="0"/>
                </a:tc>
              </a:tr>
              <a:tr h="291465">
                <a:tc>
                  <a:txBody>
                    <a:bodyPr/>
                    <a:p>
                      <a:pPr algn="ctr">
                        <a:buClrTx/>
                        <a:buSzTx/>
                        <a:buFontTx/>
                        <a:buNone/>
                      </a:pPr>
                      <a:r>
                        <a:rPr lang="en-US" sz="900" b="1">
                          <a:solidFill>
                            <a:srgbClr val="004A7E"/>
                          </a:solidFill>
                          <a:latin typeface="Helvetica" charset="-122"/>
                        </a:rPr>
                        <a:t>3</a:t>
                      </a:r>
                      <a:endParaRPr lang="en-US" sz="900" b="1">
                        <a:solidFill>
                          <a:srgbClr val="004A7E"/>
                        </a:solidFill>
                        <a:latin typeface="Helvetica" charset="-122"/>
                      </a:endParaRPr>
                    </a:p>
                  </a:txBody>
                  <a:tcPr marL="12700" marR="12700" marT="12700" vert="horz" anchor="ctr" anchorCtr="0"/>
                </a:tc>
                <a:tc>
                  <a:txBody>
                    <a:bodyPr/>
                    <a:p>
                      <a:pPr algn="ctr">
                        <a:buClrTx/>
                        <a:buSzTx/>
                        <a:buFontTx/>
                      </a:pPr>
                      <a:r>
                        <a:rPr lang="en-US" sz="900" b="1" i="0">
                          <a:solidFill>
                            <a:srgbClr val="004A7E"/>
                          </a:solidFill>
                          <a:latin typeface="Helvetica" charset="-122"/>
                        </a:rPr>
                        <a:t>北京发布</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939.73</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622.92W+</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6011</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388</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579.89W+</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10W+</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152</a:t>
                      </a:r>
                      <a:endParaRPr lang="en-US" sz="900" b="1" i="0">
                        <a:solidFill>
                          <a:srgbClr val="004A7E"/>
                        </a:solidFill>
                        <a:latin typeface="Helvetica" charset="-122"/>
                      </a:endParaRPr>
                    </a:p>
                  </a:txBody>
                  <a:tcPr marL="9842" marR="9842" marT="9842" marB="0" anchor="ctr" anchorCtr="0"/>
                </a:tc>
              </a:tr>
              <a:tr h="292100">
                <a:tc>
                  <a:txBody>
                    <a:bodyPr/>
                    <a:p>
                      <a:pPr algn="ctr">
                        <a:buClrTx/>
                        <a:buSzTx/>
                        <a:buFontTx/>
                        <a:buNone/>
                      </a:pPr>
                      <a:r>
                        <a:rPr lang="en-US" sz="900" b="1">
                          <a:solidFill>
                            <a:srgbClr val="004A7E"/>
                          </a:solidFill>
                          <a:latin typeface="Helvetica" charset="-122"/>
                        </a:rPr>
                        <a:t>4</a:t>
                      </a:r>
                      <a:endParaRPr lang="en-US" sz="900" b="1">
                        <a:solidFill>
                          <a:srgbClr val="004A7E"/>
                        </a:solidFill>
                        <a:latin typeface="Helvetica" charset="-122"/>
                      </a:endParaRPr>
                    </a:p>
                  </a:txBody>
                  <a:tcPr marL="12700" marR="12700" marT="12700" vert="horz" anchor="ctr" anchorCtr="0"/>
                </a:tc>
                <a:tc>
                  <a:txBody>
                    <a:bodyPr/>
                    <a:p>
                      <a:pPr algn="ctr">
                        <a:buClrTx/>
                        <a:buSzTx/>
                        <a:buFontTx/>
                      </a:pPr>
                      <a:r>
                        <a:rPr lang="en-US" sz="900" b="1" i="0">
                          <a:solidFill>
                            <a:srgbClr val="004A7E"/>
                          </a:solidFill>
                          <a:latin typeface="Helvetica" charset="-122"/>
                        </a:rPr>
                        <a:t>江西省人民政府</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835.4</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160.75W+</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1516</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101</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160.48W+</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90015</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59</a:t>
                      </a:r>
                      <a:endParaRPr lang="en-US" sz="900" b="1" i="0">
                        <a:solidFill>
                          <a:srgbClr val="004A7E"/>
                        </a:solidFill>
                        <a:latin typeface="Helvetica" charset="-122"/>
                      </a:endParaRPr>
                    </a:p>
                  </a:txBody>
                  <a:tcPr marL="9842" marR="9842" marT="9842" marB="0" anchor="ctr" anchorCtr="0"/>
                </a:tc>
              </a:tr>
              <a:tr h="292100">
                <a:tc>
                  <a:txBody>
                    <a:bodyPr/>
                    <a:p>
                      <a:pPr algn="ctr">
                        <a:buClrTx/>
                        <a:buSzTx/>
                        <a:buFontTx/>
                        <a:buNone/>
                      </a:pPr>
                      <a:r>
                        <a:rPr lang="en-US" sz="900" b="1">
                          <a:solidFill>
                            <a:srgbClr val="004A7E"/>
                          </a:solidFill>
                          <a:latin typeface="Helvetica" charset="-122"/>
                        </a:rPr>
                        <a:t>5</a:t>
                      </a:r>
                      <a:endParaRPr lang="en-US" sz="900" b="1">
                        <a:solidFill>
                          <a:srgbClr val="004A7E"/>
                        </a:solidFill>
                        <a:latin typeface="Helvetica" charset="-122"/>
                      </a:endParaRPr>
                    </a:p>
                  </a:txBody>
                  <a:tcPr marL="12700" marR="12700" marT="12700" vert="horz" anchor="ctr" anchorCtr="0"/>
                </a:tc>
                <a:tc>
                  <a:txBody>
                    <a:bodyPr/>
                    <a:p>
                      <a:pPr algn="ctr">
                        <a:buClrTx/>
                        <a:buSzTx/>
                        <a:buFontTx/>
                      </a:pPr>
                      <a:r>
                        <a:rPr lang="en-US" sz="900" b="1" i="0">
                          <a:solidFill>
                            <a:srgbClr val="004A7E"/>
                          </a:solidFill>
                          <a:latin typeface="Helvetica" charset="-122"/>
                        </a:rPr>
                        <a:t>湖南省人民政府网</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809.14</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205.7W+</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2274</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205</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191.01W+</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71712</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51</a:t>
                      </a:r>
                      <a:endParaRPr lang="en-US" sz="900" b="1" i="0">
                        <a:solidFill>
                          <a:srgbClr val="004A7E"/>
                        </a:solidFill>
                        <a:latin typeface="Helvetica" charset="-122"/>
                      </a:endParaRPr>
                    </a:p>
                  </a:txBody>
                  <a:tcPr marL="9842" marR="9842" marT="9842" marB="0" anchor="ctr" anchorCtr="0"/>
                </a:tc>
              </a:tr>
              <a:tr h="292100">
                <a:tc>
                  <a:txBody>
                    <a:bodyPr/>
                    <a:p>
                      <a:pPr algn="ctr">
                        <a:buClrTx/>
                        <a:buSzTx/>
                        <a:buFontTx/>
                        <a:buNone/>
                      </a:pPr>
                      <a:r>
                        <a:rPr lang="en-US" sz="900" b="1">
                          <a:solidFill>
                            <a:srgbClr val="004A7E"/>
                          </a:solidFill>
                          <a:latin typeface="Helvetica" charset="-122"/>
                        </a:rPr>
                        <a:t>6</a:t>
                      </a:r>
                      <a:endParaRPr lang="en-US" sz="900" b="1">
                        <a:solidFill>
                          <a:srgbClr val="004A7E"/>
                        </a:solidFill>
                        <a:latin typeface="Helvetica" charset="-122"/>
                      </a:endParaRPr>
                    </a:p>
                  </a:txBody>
                  <a:tcPr marL="12700" marR="12700" marT="12700" vert="horz" anchor="ctr" anchorCtr="0"/>
                </a:tc>
                <a:tc>
                  <a:txBody>
                    <a:bodyPr/>
                    <a:p>
                      <a:pPr algn="ctr">
                        <a:buClrTx/>
                        <a:buSzTx/>
                        <a:buFontTx/>
                      </a:pPr>
                      <a:r>
                        <a:rPr lang="en-US" sz="900" b="1" i="0">
                          <a:solidFill>
                            <a:srgbClr val="004A7E"/>
                          </a:solidFill>
                          <a:latin typeface="Helvetica" charset="-122"/>
                        </a:rPr>
                        <a:t>河南发布</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796.45</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193.5W+</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2368</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244</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183.22W+</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81332</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108</a:t>
                      </a:r>
                      <a:endParaRPr lang="en-US" sz="900" b="1" i="0">
                        <a:solidFill>
                          <a:srgbClr val="004A7E"/>
                        </a:solidFill>
                        <a:latin typeface="Helvetica" charset="-122"/>
                      </a:endParaRPr>
                    </a:p>
                  </a:txBody>
                  <a:tcPr marL="9842" marR="9842" marT="9842" marB="0" anchor="ctr" anchorCtr="0"/>
                </a:tc>
              </a:tr>
              <a:tr h="291465">
                <a:tc>
                  <a:txBody>
                    <a:bodyPr/>
                    <a:p>
                      <a:pPr algn="ctr">
                        <a:buClrTx/>
                        <a:buSzTx/>
                        <a:buFontTx/>
                        <a:buNone/>
                      </a:pPr>
                      <a:r>
                        <a:rPr lang="en-US" sz="900" b="1">
                          <a:solidFill>
                            <a:srgbClr val="004A7E"/>
                          </a:solidFill>
                          <a:latin typeface="Helvetica" charset="-122"/>
                        </a:rPr>
                        <a:t>7</a:t>
                      </a:r>
                      <a:endParaRPr lang="en-US" sz="900" b="1">
                        <a:solidFill>
                          <a:srgbClr val="004A7E"/>
                        </a:solidFill>
                        <a:latin typeface="Helvetica" charset="-122"/>
                      </a:endParaRPr>
                    </a:p>
                  </a:txBody>
                  <a:tcPr marL="12700" marR="12700" marT="12700" vert="horz" anchor="ctr" anchorCtr="0"/>
                </a:tc>
                <a:tc>
                  <a:txBody>
                    <a:bodyPr/>
                    <a:p>
                      <a:pPr algn="ctr">
                        <a:buClrTx/>
                        <a:buSzTx/>
                        <a:buFontTx/>
                      </a:pPr>
                      <a:r>
                        <a:rPr lang="en-US" sz="900" b="1" i="0">
                          <a:solidFill>
                            <a:srgbClr val="004A7E"/>
                          </a:solidFill>
                          <a:latin typeface="Helvetica" charset="-122"/>
                        </a:rPr>
                        <a:t>四川发布</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758.81</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124.87W+</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1963</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183</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113.17W+</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73010</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67</a:t>
                      </a:r>
                      <a:endParaRPr lang="en-US" sz="900" b="1" i="0">
                        <a:solidFill>
                          <a:srgbClr val="004A7E"/>
                        </a:solidFill>
                        <a:latin typeface="Helvetica" charset="-122"/>
                      </a:endParaRPr>
                    </a:p>
                  </a:txBody>
                  <a:tcPr marL="9842" marR="9842" marT="9842" marB="0" anchor="ctr" anchorCtr="0"/>
                </a:tc>
              </a:tr>
              <a:tr h="292100">
                <a:tc>
                  <a:txBody>
                    <a:bodyPr/>
                    <a:p>
                      <a:pPr algn="ctr">
                        <a:buClrTx/>
                        <a:buSzTx/>
                        <a:buFontTx/>
                        <a:buNone/>
                      </a:pPr>
                      <a:r>
                        <a:rPr lang="en-US" sz="900" b="1">
                          <a:solidFill>
                            <a:srgbClr val="004A7E"/>
                          </a:solidFill>
                          <a:latin typeface="Helvetica" charset="-122"/>
                        </a:rPr>
                        <a:t>8</a:t>
                      </a:r>
                      <a:endParaRPr lang="en-US" sz="900" b="1">
                        <a:solidFill>
                          <a:srgbClr val="004A7E"/>
                        </a:solidFill>
                        <a:latin typeface="Helvetica" charset="-122"/>
                      </a:endParaRPr>
                    </a:p>
                  </a:txBody>
                  <a:tcPr marL="12700" marR="12700" marT="12700" vert="horz" anchor="ctr" anchorCtr="0"/>
                </a:tc>
                <a:tc>
                  <a:txBody>
                    <a:bodyPr/>
                    <a:p>
                      <a:pPr algn="ctr">
                        <a:buClrTx/>
                        <a:buSzTx/>
                        <a:buFontTx/>
                      </a:pPr>
                      <a:r>
                        <a:rPr lang="en-US" sz="900" b="1" i="0">
                          <a:solidFill>
                            <a:srgbClr val="004A7E"/>
                          </a:solidFill>
                          <a:latin typeface="Helvetica" charset="-122"/>
                        </a:rPr>
                        <a:t>江苏政务服务</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752.33</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16.5W+</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170</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12</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14.38W+</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10W+</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63</a:t>
                      </a:r>
                      <a:endParaRPr lang="en-US" sz="900" b="1" i="0">
                        <a:solidFill>
                          <a:srgbClr val="004A7E"/>
                        </a:solidFill>
                        <a:latin typeface="Helvetica" charset="-122"/>
                      </a:endParaRPr>
                    </a:p>
                  </a:txBody>
                  <a:tcPr marL="9842" marR="9842" marT="9842" marB="0" anchor="ctr" anchorCtr="0"/>
                </a:tc>
              </a:tr>
              <a:tr h="291465">
                <a:tc>
                  <a:txBody>
                    <a:bodyPr/>
                    <a:p>
                      <a:pPr algn="ctr">
                        <a:buClrTx/>
                        <a:buSzTx/>
                        <a:buFontTx/>
                        <a:buNone/>
                      </a:pPr>
                      <a:r>
                        <a:rPr lang="en-US" sz="900" b="1">
                          <a:solidFill>
                            <a:srgbClr val="004A7E"/>
                          </a:solidFill>
                          <a:latin typeface="Helvetica" charset="-122"/>
                        </a:rPr>
                        <a:t>9</a:t>
                      </a:r>
                      <a:endParaRPr lang="en-US" sz="900" b="1">
                        <a:solidFill>
                          <a:srgbClr val="004A7E"/>
                        </a:solidFill>
                        <a:latin typeface="Helvetica" charset="-122"/>
                      </a:endParaRPr>
                    </a:p>
                  </a:txBody>
                  <a:tcPr marL="12700" marR="12700" marT="12700" vert="horz" anchor="ctr" anchorCtr="0"/>
                </a:tc>
                <a:tc>
                  <a:txBody>
                    <a:bodyPr/>
                    <a:p>
                      <a:pPr algn="ctr">
                        <a:buClrTx/>
                        <a:buSzTx/>
                        <a:buFontTx/>
                      </a:pPr>
                      <a:r>
                        <a:rPr lang="en-US" sz="900" b="1" i="0">
                          <a:solidFill>
                            <a:srgbClr val="004A7E"/>
                          </a:solidFill>
                          <a:latin typeface="Helvetica" charset="-122"/>
                        </a:rPr>
                        <a:t>河北省人民政府</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751.67</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129.38W+</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944</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147</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125.49W+</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50903</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59</a:t>
                      </a:r>
                      <a:endParaRPr lang="en-US" sz="900" b="1" i="0">
                        <a:solidFill>
                          <a:srgbClr val="004A7E"/>
                        </a:solidFill>
                        <a:latin typeface="Helvetica" charset="-122"/>
                      </a:endParaRPr>
                    </a:p>
                  </a:txBody>
                  <a:tcPr marL="9842" marR="9842" marT="9842" marB="0" anchor="ctr" anchorCtr="0"/>
                </a:tc>
              </a:tr>
              <a:tr h="292100">
                <a:tc>
                  <a:txBody>
                    <a:bodyPr/>
                    <a:p>
                      <a:pPr algn="ctr">
                        <a:buClrTx/>
                        <a:buSzTx/>
                        <a:buFontTx/>
                        <a:buNone/>
                      </a:pPr>
                      <a:r>
                        <a:rPr lang="en-US" sz="900" b="1">
                          <a:solidFill>
                            <a:srgbClr val="004A7E"/>
                          </a:solidFill>
                          <a:latin typeface="Helvetica" charset="-122"/>
                        </a:rPr>
                        <a:t>10</a:t>
                      </a:r>
                      <a:endParaRPr lang="en-US" sz="900" b="1">
                        <a:solidFill>
                          <a:srgbClr val="004A7E"/>
                        </a:solidFill>
                        <a:latin typeface="Helvetica" charset="-122"/>
                      </a:endParaRPr>
                    </a:p>
                  </a:txBody>
                  <a:tcPr marL="12700" marR="12700" marT="12700" vert="horz" anchor="ctr" anchorCtr="0"/>
                </a:tc>
                <a:tc>
                  <a:txBody>
                    <a:bodyPr/>
                    <a:p>
                      <a:pPr algn="ctr">
                        <a:buClrTx/>
                        <a:buSzTx/>
                        <a:buFontTx/>
                      </a:pPr>
                      <a:r>
                        <a:rPr lang="en-US" sz="900" b="1" i="0">
                          <a:solidFill>
                            <a:srgbClr val="004A7E"/>
                          </a:solidFill>
                          <a:latin typeface="Helvetica" charset="-122"/>
                        </a:rPr>
                        <a:t>黑龙江政务</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731.21</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106.6W+</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1181</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148</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106.06W+</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77926</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42</a:t>
                      </a:r>
                      <a:endParaRPr lang="en-US" sz="900" b="1" i="0">
                        <a:solidFill>
                          <a:srgbClr val="004A7E"/>
                        </a:solidFill>
                        <a:latin typeface="Helvetica" charset="-122"/>
                      </a:endParaRPr>
                    </a:p>
                  </a:txBody>
                  <a:tcPr marL="9842" marR="9842" marT="9842" marB="0" anchor="ctr" anchorCtr="0"/>
                </a:tc>
              </a:tr>
              <a:tr h="291465">
                <a:tc>
                  <a:txBody>
                    <a:bodyPr/>
                    <a:p>
                      <a:pPr algn="ctr">
                        <a:buClrTx/>
                        <a:buSzTx/>
                        <a:buFontTx/>
                        <a:buNone/>
                      </a:pPr>
                      <a:r>
                        <a:rPr lang="en-US" sz="900" b="1">
                          <a:solidFill>
                            <a:srgbClr val="004A7E"/>
                          </a:solidFill>
                          <a:latin typeface="Helvetica" charset="-122"/>
                        </a:rPr>
                        <a:t>11</a:t>
                      </a:r>
                      <a:endParaRPr lang="en-US" sz="900" b="1">
                        <a:solidFill>
                          <a:srgbClr val="004A7E"/>
                        </a:solidFill>
                        <a:latin typeface="Helvetica" charset="-122"/>
                      </a:endParaRPr>
                    </a:p>
                  </a:txBody>
                  <a:tcPr marL="12700" marR="12700" marT="12700" vert="horz" anchor="ctr" anchorCtr="0"/>
                </a:tc>
                <a:tc>
                  <a:txBody>
                    <a:bodyPr/>
                    <a:p>
                      <a:pPr algn="ctr">
                        <a:buClrTx/>
                        <a:buSzTx/>
                        <a:buFontTx/>
                      </a:pPr>
                      <a:r>
                        <a:rPr lang="en-US" sz="900" b="1" i="0">
                          <a:solidFill>
                            <a:srgbClr val="004A7E"/>
                          </a:solidFill>
                          <a:latin typeface="Helvetica" charset="-122"/>
                        </a:rPr>
                        <a:t>安徽省人民政府网</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718.12</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75.55W+</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961</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105</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72.05W+</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42491</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47</a:t>
                      </a:r>
                      <a:endParaRPr lang="en-US" sz="900" b="1" i="0">
                        <a:solidFill>
                          <a:srgbClr val="004A7E"/>
                        </a:solidFill>
                        <a:latin typeface="Helvetica" charset="-122"/>
                      </a:endParaRPr>
                    </a:p>
                  </a:txBody>
                  <a:tcPr marL="9842" marR="9842" marT="9842" marB="0" anchor="ctr" anchorCtr="0"/>
                </a:tc>
              </a:tr>
              <a:tr h="292735">
                <a:tc>
                  <a:txBody>
                    <a:bodyPr/>
                    <a:p>
                      <a:pPr algn="ctr">
                        <a:buClrTx/>
                        <a:buSzTx/>
                        <a:buFontTx/>
                        <a:buNone/>
                      </a:pPr>
                      <a:r>
                        <a:rPr lang="en-US" sz="900" b="1">
                          <a:solidFill>
                            <a:srgbClr val="004A7E"/>
                          </a:solidFill>
                          <a:latin typeface="Helvetica" charset="-122"/>
                        </a:rPr>
                        <a:t>12</a:t>
                      </a:r>
                      <a:endParaRPr lang="en-US" sz="900" b="1">
                        <a:solidFill>
                          <a:srgbClr val="004A7E"/>
                        </a:solidFill>
                        <a:latin typeface="Helvetica" charset="-122"/>
                      </a:endParaRPr>
                    </a:p>
                  </a:txBody>
                  <a:tcPr marL="12700" marR="12700" marT="12700" vert="horz" anchor="ctr" anchorCtr="0"/>
                </a:tc>
                <a:tc>
                  <a:txBody>
                    <a:bodyPr/>
                    <a:p>
                      <a:pPr algn="ctr">
                        <a:buClrTx/>
                        <a:buSzTx/>
                        <a:buFontTx/>
                      </a:pPr>
                      <a:r>
                        <a:rPr lang="en-US" sz="900" b="1" i="0">
                          <a:solidFill>
                            <a:srgbClr val="004A7E"/>
                          </a:solidFill>
                          <a:latin typeface="Helvetica" charset="-122"/>
                        </a:rPr>
                        <a:t>贵州省人民政府网</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713.68</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70.03W+</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662</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90</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66.71W+</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70121</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37</a:t>
                      </a:r>
                      <a:endParaRPr lang="en-US" sz="900" b="1" i="0">
                        <a:solidFill>
                          <a:srgbClr val="004A7E"/>
                        </a:solidFill>
                        <a:latin typeface="Helvetica" charset="-122"/>
                      </a:endParaRPr>
                    </a:p>
                  </a:txBody>
                  <a:tcPr marL="9842" marR="9842" marT="9842" marB="0" anchor="ctr" anchorCtr="0"/>
                </a:tc>
              </a:tr>
              <a:tr h="291465">
                <a:tc>
                  <a:txBody>
                    <a:bodyPr/>
                    <a:p>
                      <a:pPr algn="ctr">
                        <a:buClrTx/>
                        <a:buSzTx/>
                        <a:buFontTx/>
                        <a:buNone/>
                      </a:pPr>
                      <a:r>
                        <a:rPr lang="en-US" sz="900" b="1">
                          <a:solidFill>
                            <a:srgbClr val="004A7E"/>
                          </a:solidFill>
                          <a:latin typeface="Helvetica" charset="-122"/>
                        </a:rPr>
                        <a:t>13</a:t>
                      </a:r>
                      <a:endParaRPr lang="en-US" sz="900" b="1">
                        <a:solidFill>
                          <a:srgbClr val="004A7E"/>
                        </a:solidFill>
                        <a:latin typeface="Helvetica" charset="-122"/>
                      </a:endParaRPr>
                    </a:p>
                  </a:txBody>
                  <a:tcPr marL="12700" marR="12700" marT="12700" vert="horz" anchor="ctr" anchorCtr="0"/>
                </a:tc>
                <a:tc>
                  <a:txBody>
                    <a:bodyPr/>
                    <a:p>
                      <a:pPr algn="ctr">
                        <a:buClrTx/>
                        <a:buSzTx/>
                        <a:buFontTx/>
                      </a:pPr>
                      <a:r>
                        <a:rPr lang="en-US" sz="900" b="1" i="0">
                          <a:solidFill>
                            <a:srgbClr val="004A7E"/>
                          </a:solidFill>
                          <a:latin typeface="Helvetica" charset="-122"/>
                        </a:rPr>
                        <a:t>重庆市政府网</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684.79</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107.4W+</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888</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221</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101.92W+</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39053</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19</a:t>
                      </a:r>
                      <a:endParaRPr lang="en-US" sz="900" b="1" i="0">
                        <a:solidFill>
                          <a:srgbClr val="004A7E"/>
                        </a:solidFill>
                        <a:latin typeface="Helvetica" charset="-122"/>
                      </a:endParaRPr>
                    </a:p>
                  </a:txBody>
                  <a:tcPr marL="9842" marR="9842" marT="9842" marB="0" anchor="ctr" anchorCtr="0"/>
                </a:tc>
              </a:tr>
              <a:tr h="292100">
                <a:tc>
                  <a:txBody>
                    <a:bodyPr/>
                    <a:p>
                      <a:pPr algn="ctr">
                        <a:buClrTx/>
                        <a:buSzTx/>
                        <a:buFontTx/>
                        <a:buNone/>
                      </a:pPr>
                      <a:r>
                        <a:rPr lang="en-US" sz="900" b="1">
                          <a:solidFill>
                            <a:srgbClr val="004A7E"/>
                          </a:solidFill>
                          <a:latin typeface="Helvetica" charset="-122"/>
                        </a:rPr>
                        <a:t>14</a:t>
                      </a:r>
                      <a:endParaRPr lang="en-US" sz="900" b="1">
                        <a:solidFill>
                          <a:srgbClr val="004A7E"/>
                        </a:solidFill>
                        <a:latin typeface="Helvetica" charset="-122"/>
                      </a:endParaRPr>
                    </a:p>
                  </a:txBody>
                  <a:tcPr marL="12700" marR="12700" marT="12700" vert="horz" anchor="ctr" anchorCtr="0"/>
                </a:tc>
                <a:tc>
                  <a:txBody>
                    <a:bodyPr/>
                    <a:p>
                      <a:pPr algn="ctr">
                        <a:buClrTx/>
                        <a:buSzTx/>
                        <a:buFontTx/>
                      </a:pPr>
                      <a:r>
                        <a:rPr lang="en-US" sz="900" b="1" i="0">
                          <a:solidFill>
                            <a:srgbClr val="004A7E"/>
                          </a:solidFill>
                          <a:latin typeface="Helvetica" charset="-122"/>
                        </a:rPr>
                        <a:t>云南省人民政府</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654.37</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67.26W+</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1325</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224</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56.07W+</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52519</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45</a:t>
                      </a:r>
                      <a:endParaRPr lang="en-US" sz="900" b="1" i="0">
                        <a:solidFill>
                          <a:srgbClr val="004A7E"/>
                        </a:solidFill>
                        <a:latin typeface="Helvetica" charset="-122"/>
                      </a:endParaRPr>
                    </a:p>
                  </a:txBody>
                  <a:tcPr marL="9842" marR="9842" marT="9842" marB="0" anchor="ctr" anchorCtr="0"/>
                </a:tc>
              </a:tr>
              <a:tr h="291465">
                <a:tc>
                  <a:txBody>
                    <a:bodyPr/>
                    <a:p>
                      <a:pPr algn="ctr">
                        <a:buClrTx/>
                        <a:buSzTx/>
                        <a:buFontTx/>
                        <a:buNone/>
                      </a:pPr>
                      <a:r>
                        <a:rPr lang="en-US" sz="900" b="1">
                          <a:solidFill>
                            <a:srgbClr val="004A7E"/>
                          </a:solidFill>
                          <a:latin typeface="Helvetica" charset="-122"/>
                        </a:rPr>
                        <a:t>15</a:t>
                      </a:r>
                      <a:endParaRPr lang="en-US" sz="900" b="1">
                        <a:solidFill>
                          <a:srgbClr val="004A7E"/>
                        </a:solidFill>
                        <a:latin typeface="Helvetica" charset="-122"/>
                      </a:endParaRPr>
                    </a:p>
                  </a:txBody>
                  <a:tcPr marL="12700" marR="12700" marT="12700" vert="horz" anchor="ctr" anchorCtr="0"/>
                </a:tc>
                <a:tc>
                  <a:txBody>
                    <a:bodyPr/>
                    <a:p>
                      <a:pPr algn="ctr">
                        <a:buClrTx/>
                        <a:buSzTx/>
                        <a:buFontTx/>
                      </a:pPr>
                      <a:r>
                        <a:rPr lang="en-US" sz="900" b="1" i="0">
                          <a:solidFill>
                            <a:srgbClr val="004A7E"/>
                          </a:solidFill>
                          <a:latin typeface="Helvetica" charset="-122"/>
                        </a:rPr>
                        <a:t>西藏发布</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639.34</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96.92W+</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1045</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292</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95.94W+</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15234</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23</a:t>
                      </a:r>
                      <a:endParaRPr lang="en-US" sz="900" b="1" i="0">
                        <a:solidFill>
                          <a:srgbClr val="004A7E"/>
                        </a:solidFill>
                        <a:latin typeface="Helvetica" charset="-122"/>
                      </a:endParaRPr>
                    </a:p>
                  </a:txBody>
                  <a:tcPr marL="9842" marR="9842" marT="9842" marB="0" anchor="ctr" anchorCtr="0"/>
                </a:tc>
              </a:tr>
            </a:tbl>
          </a:graphicData>
        </a:graphic>
      </p:graphicFrame>
      <p:graphicFrame>
        <p:nvGraphicFramePr>
          <p:cNvPr id="8" name="表格 7"/>
          <p:cNvGraphicFramePr/>
          <p:nvPr>
            <p:custDataLst>
              <p:tags r:id="rId5"/>
            </p:custDataLst>
          </p:nvPr>
        </p:nvGraphicFramePr>
        <p:xfrm>
          <a:off x="829310" y="1376045"/>
          <a:ext cx="10533380" cy="367665"/>
        </p:xfrm>
        <a:graphic>
          <a:graphicData uri="http://schemas.openxmlformats.org/drawingml/2006/table">
            <a:tbl>
              <a:tblPr firstRow="1" bandRow="1">
                <a:effectLst>
                  <a:outerShdw blurRad="50800" dist="76200" dir="2700000" algn="tl" rotWithShape="0">
                    <a:prstClr val="black">
                      <a:alpha val="45000"/>
                    </a:prstClr>
                  </a:outerShdw>
                </a:effectLst>
                <a:tableStyleId>{A54346D1-3658-4338-A1C7-7CB307C7CAEF}</a:tableStyleId>
              </a:tblPr>
              <a:tblGrid>
                <a:gridCol w="778510"/>
                <a:gridCol w="2271395"/>
                <a:gridCol w="1146175"/>
                <a:gridCol w="1005205"/>
                <a:gridCol w="1006475"/>
                <a:gridCol w="1005840"/>
                <a:gridCol w="1005205"/>
                <a:gridCol w="1157605"/>
                <a:gridCol w="1156970"/>
              </a:tblGrid>
              <a:tr h="367665">
                <a:tc>
                  <a:txBody>
                    <a:bodyPr/>
                    <a:p>
                      <a:pPr indent="0" algn="ctr">
                        <a:buNone/>
                      </a:pPr>
                      <a:r>
                        <a:rPr lang="en-US" sz="1130" b="1">
                          <a:solidFill>
                            <a:schemeClr val="bg1"/>
                          </a:solidFill>
                          <a:latin typeface="Helvetica" charset="-122"/>
                        </a:rPr>
                        <a:t>1</a:t>
                      </a:r>
                      <a:endParaRPr lang="en-US" altLang="en-US" sz="1130" b="1">
                        <a:solidFill>
                          <a:schemeClr val="bg1"/>
                        </a:solidFill>
                        <a:latin typeface="Helvetica" charset="-122"/>
                      </a:endParaRPr>
                    </a:p>
                  </a:txBody>
                  <a:tcPr marL="12700" marR="12700" marT="12700" marB="0" vert="horz" anchor="ctr" anchorCtr="0">
                    <a:lnL w="28575">
                      <a:solidFill>
                        <a:srgbClr val="FFFFFF"/>
                      </a:solidFill>
                      <a:prstDash val="solid"/>
                    </a:lnL>
                    <a:lnR>
                      <a:noFill/>
                    </a:lnR>
                    <a:lnT w="28575" cmpd="sng">
                      <a:solidFill>
                        <a:srgbClr val="FFFFFF"/>
                      </a:solidFill>
                      <a:prstDash val="solid"/>
                    </a:lnT>
                    <a:lnB w="28575" cmpd="sng">
                      <a:solidFill>
                        <a:srgbClr val="FFFFFF"/>
                      </a:solidFill>
                      <a:prstDash val="solid"/>
                    </a:lnB>
                    <a:solidFill>
                      <a:srgbClr val="235188"/>
                    </a:solidFill>
                  </a:tcPr>
                </a:tc>
                <a:tc>
                  <a:txBody>
                    <a:bodyPr/>
                    <a:p>
                      <a:pPr indent="0" algn="ctr">
                        <a:buNone/>
                      </a:pPr>
                      <a:r>
                        <a:rPr lang="en-US" altLang="zh-CN" sz="1130" b="1">
                          <a:solidFill>
                            <a:schemeClr val="bg1"/>
                          </a:solidFill>
                          <a:latin typeface="Arial" panose="020B0604020202020204" pitchFamily="34" charset="0"/>
                          <a:ea typeface="Helvetica" charset="-122"/>
                        </a:rPr>
                        <a:t>    </a:t>
                      </a:r>
                      <a:r>
                        <a:rPr lang="zh-CN" sz="1130" b="1">
                          <a:solidFill>
                            <a:schemeClr val="bg1"/>
                          </a:solidFill>
                          <a:latin typeface="Arial" panose="020B0604020202020204" pitchFamily="34" charset="0"/>
                          <a:ea typeface="Helvetica" charset="-122"/>
                        </a:rPr>
                        <a:t>上海发布</a:t>
                      </a:r>
                      <a:endParaRPr lang="zh-CN" sz="1130" b="1">
                        <a:solidFill>
                          <a:schemeClr val="bg1"/>
                        </a:solidFill>
                        <a:latin typeface="Arial" panose="020B0604020202020204" pitchFamily="34" charset="0"/>
                        <a:ea typeface="Helvetica" charset="-122"/>
                      </a:endParaRPr>
                    </a:p>
                  </a:txBody>
                  <a:tcPr marL="12700" marR="12700" marT="12700" marB="0" vert="horz" anchor="ctr" anchorCtr="0">
                    <a:lnL>
                      <a:noFill/>
                    </a:lnL>
                    <a:lnR>
                      <a:noFill/>
                    </a:lnR>
                    <a:lnT w="28575" cmpd="sng">
                      <a:solidFill>
                        <a:srgbClr val="FFFFFF"/>
                      </a:solidFill>
                      <a:prstDash val="solid"/>
                    </a:lnT>
                    <a:lnB w="28575" cmpd="sng">
                      <a:solidFill>
                        <a:srgbClr val="FFFFFF"/>
                      </a:solidFill>
                      <a:prstDash val="solid"/>
                    </a:lnB>
                    <a:solidFill>
                      <a:srgbClr val="235188"/>
                    </a:solidFill>
                  </a:tcPr>
                </a:tc>
                <a:tc>
                  <a:txBody>
                    <a:bodyPr/>
                    <a:p>
                      <a:pPr algn="ctr">
                        <a:buClrTx/>
                        <a:buSzTx/>
                        <a:buFontTx/>
                      </a:pPr>
                      <a:r>
                        <a:rPr lang="zh-CN" sz="1130" b="1" i="0">
                          <a:solidFill>
                            <a:schemeClr val="bg1"/>
                          </a:solidFill>
                          <a:latin typeface="Arial" panose="020B0604020202020204" pitchFamily="34" charset="0"/>
                          <a:ea typeface="Helvetica" charset="-122"/>
                        </a:rPr>
                        <a:t>1158.91</a:t>
                      </a:r>
                      <a:endParaRPr lang="zh-CN" sz="1130" b="1" i="0">
                        <a:solidFill>
                          <a:schemeClr val="bg1"/>
                        </a:solidFill>
                        <a:latin typeface="Arial" panose="020B0604020202020204" pitchFamily="34" charset="0"/>
                        <a:ea typeface="Helvetica" charset="-122"/>
                      </a:endParaRPr>
                    </a:p>
                  </a:txBody>
                  <a:tcPr marL="9842" marR="9842" marT="9842" marB="0" anchor="ctr" anchorCtr="0">
                    <a:lnL>
                      <a:noFill/>
                    </a:lnL>
                    <a:lnR>
                      <a:noFill/>
                    </a:lnR>
                    <a:lnT w="28575" cmpd="sng">
                      <a:solidFill>
                        <a:srgbClr val="FFFFFF"/>
                      </a:solidFill>
                      <a:prstDash val="solid"/>
                    </a:lnT>
                    <a:lnB w="28575" cmpd="sng">
                      <a:solidFill>
                        <a:srgbClr val="FFFFFF"/>
                      </a:solidFill>
                      <a:prstDash val="solid"/>
                    </a:lnB>
                    <a:solidFill>
                      <a:srgbClr val="235188"/>
                    </a:solidFill>
                  </a:tcPr>
                </a:tc>
                <a:tc>
                  <a:txBody>
                    <a:bodyPr/>
                    <a:p>
                      <a:pPr algn="ctr">
                        <a:buClrTx/>
                        <a:buSzTx/>
                        <a:buFontTx/>
                      </a:pPr>
                      <a:r>
                        <a:rPr lang="zh-CN" sz="1130" b="1" i="0">
                          <a:solidFill>
                            <a:schemeClr val="bg1"/>
                          </a:solidFill>
                          <a:latin typeface="Arial" panose="020B0604020202020204" pitchFamily="34" charset="0"/>
                          <a:ea typeface="Helvetica" charset="-122"/>
                        </a:rPr>
                        <a:t>1866.59W+</a:t>
                      </a:r>
                      <a:endParaRPr lang="zh-CN" sz="1130" b="1" i="0">
                        <a:solidFill>
                          <a:schemeClr val="bg1"/>
                        </a:solidFill>
                        <a:latin typeface="Arial" panose="020B0604020202020204" pitchFamily="34" charset="0"/>
                        <a:ea typeface="Helvetica" charset="-122"/>
                      </a:endParaRPr>
                    </a:p>
                  </a:txBody>
                  <a:tcPr marL="9842" marR="9842" marT="9842" marB="0" anchor="ctr" anchorCtr="0">
                    <a:lnL>
                      <a:noFill/>
                    </a:lnL>
                    <a:lnR>
                      <a:noFill/>
                    </a:lnR>
                    <a:lnT w="28575" cmpd="sng">
                      <a:solidFill>
                        <a:srgbClr val="FFFFFF"/>
                      </a:solidFill>
                      <a:prstDash val="solid"/>
                    </a:lnT>
                    <a:lnB w="28575" cmpd="sng">
                      <a:solidFill>
                        <a:srgbClr val="FFFFFF"/>
                      </a:solidFill>
                      <a:prstDash val="solid"/>
                    </a:lnB>
                    <a:solidFill>
                      <a:srgbClr val="235188"/>
                    </a:solidFill>
                  </a:tcPr>
                </a:tc>
                <a:tc>
                  <a:txBody>
                    <a:bodyPr/>
                    <a:p>
                      <a:pPr algn="ctr">
                        <a:buClrTx/>
                        <a:buSzTx/>
                        <a:buFontTx/>
                      </a:pPr>
                      <a:r>
                        <a:rPr lang="zh-CN" sz="1130" b="1" i="0">
                          <a:solidFill>
                            <a:schemeClr val="bg1"/>
                          </a:solidFill>
                          <a:latin typeface="Arial" panose="020B0604020202020204" pitchFamily="34" charset="0"/>
                          <a:ea typeface="Helvetica" charset="-122"/>
                        </a:rPr>
                        <a:t>25218</a:t>
                      </a:r>
                      <a:endParaRPr lang="zh-CN" sz="1130" b="1" i="0">
                        <a:solidFill>
                          <a:schemeClr val="bg1"/>
                        </a:solidFill>
                        <a:latin typeface="Arial" panose="020B0604020202020204" pitchFamily="34" charset="0"/>
                        <a:ea typeface="Helvetica" charset="-122"/>
                      </a:endParaRPr>
                    </a:p>
                  </a:txBody>
                  <a:tcPr marL="9842" marR="9842" marT="9842" marB="0" anchor="ctr" anchorCtr="0">
                    <a:lnL>
                      <a:noFill/>
                    </a:lnL>
                    <a:lnR>
                      <a:noFill/>
                    </a:lnR>
                    <a:lnT w="28575" cmpd="sng">
                      <a:solidFill>
                        <a:srgbClr val="FFFFFF"/>
                      </a:solidFill>
                      <a:prstDash val="solid"/>
                    </a:lnT>
                    <a:lnB w="28575" cmpd="sng">
                      <a:solidFill>
                        <a:srgbClr val="FFFFFF"/>
                      </a:solidFill>
                      <a:prstDash val="solid"/>
                    </a:lnB>
                    <a:solidFill>
                      <a:srgbClr val="235188"/>
                    </a:solidFill>
                  </a:tcPr>
                </a:tc>
                <a:tc>
                  <a:txBody>
                    <a:bodyPr/>
                    <a:p>
                      <a:pPr algn="ctr">
                        <a:buClrTx/>
                        <a:buSzTx/>
                        <a:buFontTx/>
                      </a:pPr>
                      <a:r>
                        <a:rPr lang="zh-CN" sz="1130" b="1" i="0">
                          <a:solidFill>
                            <a:schemeClr val="bg1"/>
                          </a:solidFill>
                          <a:latin typeface="Arial" panose="020B0604020202020204" pitchFamily="34" charset="0"/>
                          <a:ea typeface="Helvetica" charset="-122"/>
                        </a:rPr>
                        <a:t>484</a:t>
                      </a:r>
                      <a:endParaRPr lang="zh-CN" sz="1130" b="1" i="0">
                        <a:solidFill>
                          <a:schemeClr val="bg1"/>
                        </a:solidFill>
                        <a:latin typeface="Arial" panose="020B0604020202020204" pitchFamily="34" charset="0"/>
                        <a:ea typeface="Helvetica" charset="-122"/>
                      </a:endParaRPr>
                    </a:p>
                  </a:txBody>
                  <a:tcPr marL="9842" marR="9842" marT="9842" marB="0" anchor="ctr" anchorCtr="0">
                    <a:lnL>
                      <a:noFill/>
                    </a:lnL>
                    <a:lnR>
                      <a:noFill/>
                    </a:lnR>
                    <a:lnT w="28575" cmpd="sng">
                      <a:solidFill>
                        <a:srgbClr val="FFFFFF"/>
                      </a:solidFill>
                      <a:prstDash val="solid"/>
                    </a:lnT>
                    <a:lnB w="28575" cmpd="sng">
                      <a:solidFill>
                        <a:srgbClr val="FFFFFF"/>
                      </a:solidFill>
                      <a:prstDash val="solid"/>
                    </a:lnB>
                    <a:solidFill>
                      <a:srgbClr val="235188"/>
                    </a:solidFill>
                  </a:tcPr>
                </a:tc>
                <a:tc>
                  <a:txBody>
                    <a:bodyPr/>
                    <a:p>
                      <a:pPr algn="ctr">
                        <a:buClrTx/>
                        <a:buSzTx/>
                        <a:buFontTx/>
                      </a:pPr>
                      <a:r>
                        <a:rPr lang="zh-CN" sz="1130" b="1" i="0">
                          <a:solidFill>
                            <a:schemeClr val="bg1"/>
                          </a:solidFill>
                          <a:latin typeface="Arial" panose="020B0604020202020204" pitchFamily="34" charset="0"/>
                          <a:ea typeface="Helvetica" charset="-122"/>
                        </a:rPr>
                        <a:t>1231.25W+</a:t>
                      </a:r>
                      <a:endParaRPr lang="zh-CN" sz="1130" b="1" i="0">
                        <a:solidFill>
                          <a:schemeClr val="bg1"/>
                        </a:solidFill>
                        <a:latin typeface="Arial" panose="020B0604020202020204" pitchFamily="34" charset="0"/>
                        <a:ea typeface="Helvetica" charset="-122"/>
                      </a:endParaRPr>
                    </a:p>
                  </a:txBody>
                  <a:tcPr marL="9842" marR="9842" marT="9842" marB="0" anchor="ctr" anchorCtr="0">
                    <a:lnL>
                      <a:noFill/>
                    </a:lnL>
                    <a:lnR>
                      <a:noFill/>
                    </a:lnR>
                    <a:lnT w="28575" cmpd="sng">
                      <a:solidFill>
                        <a:srgbClr val="FFFFFF"/>
                      </a:solidFill>
                      <a:prstDash val="solid"/>
                    </a:lnT>
                    <a:lnB w="28575" cmpd="sng">
                      <a:solidFill>
                        <a:srgbClr val="FFFFFF"/>
                      </a:solidFill>
                      <a:prstDash val="solid"/>
                    </a:lnB>
                    <a:solidFill>
                      <a:srgbClr val="235188"/>
                    </a:solidFill>
                  </a:tcPr>
                </a:tc>
                <a:tc>
                  <a:txBody>
                    <a:bodyPr/>
                    <a:p>
                      <a:pPr algn="ctr">
                        <a:buClrTx/>
                        <a:buSzTx/>
                        <a:buFontTx/>
                      </a:pPr>
                      <a:r>
                        <a:rPr lang="zh-CN" sz="1130" b="1" i="0">
                          <a:solidFill>
                            <a:schemeClr val="bg1"/>
                          </a:solidFill>
                          <a:latin typeface="Arial" panose="020B0604020202020204" pitchFamily="34" charset="0"/>
                          <a:ea typeface="Helvetica" charset="-122"/>
                        </a:rPr>
                        <a:t>10W+</a:t>
                      </a:r>
                      <a:endParaRPr lang="zh-CN" sz="1130" b="1" i="0">
                        <a:solidFill>
                          <a:schemeClr val="bg1"/>
                        </a:solidFill>
                        <a:latin typeface="Arial" panose="020B0604020202020204" pitchFamily="34" charset="0"/>
                        <a:ea typeface="Helvetica" charset="-122"/>
                      </a:endParaRPr>
                    </a:p>
                  </a:txBody>
                  <a:tcPr marL="9842" marR="9842" marT="9842" marB="0" anchor="ctr" anchorCtr="0">
                    <a:lnL>
                      <a:noFill/>
                    </a:lnL>
                    <a:lnR>
                      <a:noFill/>
                    </a:lnR>
                    <a:lnT w="28575" cmpd="sng">
                      <a:solidFill>
                        <a:srgbClr val="FFFFFF"/>
                      </a:solidFill>
                      <a:prstDash val="solid"/>
                    </a:lnT>
                    <a:lnB w="28575" cmpd="sng">
                      <a:solidFill>
                        <a:srgbClr val="FFFFFF"/>
                      </a:solidFill>
                      <a:prstDash val="solid"/>
                    </a:lnB>
                    <a:solidFill>
                      <a:srgbClr val="235188"/>
                    </a:solidFill>
                  </a:tcPr>
                </a:tc>
                <a:tc>
                  <a:txBody>
                    <a:bodyPr/>
                    <a:p>
                      <a:pPr algn="ctr">
                        <a:buClrTx/>
                        <a:buSzTx/>
                        <a:buFontTx/>
                      </a:pPr>
                      <a:r>
                        <a:rPr lang="zh-CN" sz="1130" b="1" i="0">
                          <a:solidFill>
                            <a:schemeClr val="bg1"/>
                          </a:solidFill>
                          <a:latin typeface="Arial" panose="020B0604020202020204" pitchFamily="34" charset="0"/>
                          <a:ea typeface="Helvetica" charset="-122"/>
                        </a:rPr>
                        <a:t>1005</a:t>
                      </a:r>
                      <a:endParaRPr lang="zh-CN" sz="1130" b="1" i="0">
                        <a:solidFill>
                          <a:schemeClr val="bg1"/>
                        </a:solidFill>
                        <a:latin typeface="Arial" panose="020B0604020202020204" pitchFamily="34" charset="0"/>
                        <a:ea typeface="Helvetica" charset="-122"/>
                      </a:endParaRPr>
                    </a:p>
                  </a:txBody>
                  <a:tcPr marL="9842" marR="9842" marT="9842" marB="0" anchor="ctr" anchorCtr="0">
                    <a:lnL>
                      <a:noFill/>
                    </a:lnL>
                    <a:lnR w="28575">
                      <a:solidFill>
                        <a:srgbClr val="FFFFFF"/>
                      </a:solidFill>
                      <a:prstDash val="solid"/>
                    </a:lnR>
                    <a:lnT w="28575" cmpd="sng">
                      <a:solidFill>
                        <a:srgbClr val="FFFFFF"/>
                      </a:solidFill>
                      <a:prstDash val="solid"/>
                    </a:lnT>
                    <a:lnB w="28575" cmpd="sng">
                      <a:solidFill>
                        <a:srgbClr val="FFFFFF"/>
                      </a:solidFill>
                      <a:prstDash val="solid"/>
                    </a:lnB>
                    <a:solidFill>
                      <a:srgbClr val="235188"/>
                    </a:solidFill>
                  </a:tcPr>
                </a:tc>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8"/>
          <p:cNvGrpSpPr/>
          <p:nvPr/>
        </p:nvGrpSpPr>
        <p:grpSpPr>
          <a:xfrm rot="21600000">
            <a:off x="0" y="0"/>
            <a:ext cx="12192000" cy="914400"/>
            <a:chOff x="0" y="0"/>
            <a:chExt cx="12192000" cy="914400"/>
          </a:xfrm>
        </p:grpSpPr>
        <p:sp>
          <p:nvSpPr>
            <p:cNvPr id="99" name="rect"/>
            <p:cNvSpPr/>
            <p:nvPr/>
          </p:nvSpPr>
          <p:spPr>
            <a:xfrm>
              <a:off x="0" y="0"/>
              <a:ext cx="12192000" cy="914400"/>
            </a:xfrm>
            <a:prstGeom prst="rect">
              <a:avLst/>
            </a:prstGeom>
            <a:solidFill>
              <a:srgbClr val="D9ECFE">
                <a:alpha val="100000"/>
              </a:srgbClr>
            </a:solidFill>
            <a:ln cap="flat">
              <a:noFill/>
              <a:prstDash val="solid"/>
              <a:miter lim="0"/>
            </a:ln>
          </p:spPr>
          <p:txBody>
            <a:bodyPr rtlCol="0"/>
            <a:lstStyle/>
            <a:p>
              <a:pPr algn="ctr"/>
              <a:endParaRPr lang="zh-CN" altLang="en-US"/>
            </a:p>
          </p:txBody>
        </p:sp>
        <p:sp>
          <p:nvSpPr>
            <p:cNvPr id="100" name="textbox 100"/>
            <p:cNvSpPr/>
            <p:nvPr/>
          </p:nvSpPr>
          <p:spPr>
            <a:xfrm>
              <a:off x="698500" y="241935"/>
              <a:ext cx="4834255" cy="471170"/>
            </a:xfrm>
            <a:prstGeom prst="rect">
              <a:avLst/>
            </a:prstGeom>
          </p:spPr>
          <p:txBody>
            <a:bodyPr vert="horz" wrap="square" lIns="0" tIns="0" rIns="0" bIns="0"/>
            <a:lstStyle/>
            <a:p>
              <a:pPr algn="l" rtl="0" eaLnBrk="0">
                <a:lnSpc>
                  <a:spcPct val="92000"/>
                </a:lnSpc>
              </a:pPr>
              <a:endParaRPr lang="en-US" altLang="en-US" sz="100" dirty="0"/>
            </a:p>
            <a:p>
              <a:pPr indent="12700" algn="l" rtl="0" eaLnBrk="0">
                <a:lnSpc>
                  <a:spcPct val="91000"/>
                </a:lnSpc>
              </a:pPr>
              <a:r>
                <a:rPr sz="3200" spc="-1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3.</a:t>
              </a:r>
              <a:r>
                <a:rPr sz="3200" spc="-25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3200" spc="-2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严重表述不规</a:t>
              </a:r>
              <a:r>
                <a:rPr sz="3200" spc="-5"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范</a:t>
              </a:r>
              <a:r>
                <a:rPr sz="3200" spc="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问题</a:t>
              </a:r>
              <a:endParaRPr lang="en-US" altLang="en-US" sz="3200" dirty="0"/>
            </a:p>
          </p:txBody>
        </p:sp>
        <p:pic>
          <p:nvPicPr>
            <p:cNvPr id="101" name="picture 101" descr="E:\资质\星鸟测评logo.png星鸟测评logo"/>
            <p:cNvPicPr>
              <a:picLocks noChangeAspect="1"/>
            </p:cNvPicPr>
            <p:nvPr/>
          </p:nvPicPr>
          <p:blipFill>
            <a:blip r:embed="rId3"/>
            <a:srcRect/>
            <a:stretch>
              <a:fillRect/>
            </a:stretch>
          </p:blipFill>
          <p:spPr>
            <a:xfrm rot="21600000">
              <a:off x="10527792" y="223519"/>
              <a:ext cx="1548383" cy="467360"/>
            </a:xfrm>
            <a:prstGeom prst="rect">
              <a:avLst/>
            </a:prstGeom>
          </p:spPr>
        </p:pic>
      </p:grpSp>
      <p:pic>
        <p:nvPicPr>
          <p:cNvPr id="109" name="picture 109"/>
          <p:cNvPicPr>
            <a:picLocks noChangeAspect="1"/>
          </p:cNvPicPr>
          <p:nvPr/>
        </p:nvPicPr>
        <p:blipFill>
          <a:blip r:embed="rId4"/>
          <a:stretch>
            <a:fillRect/>
          </a:stretch>
        </p:blipFill>
        <p:spPr>
          <a:xfrm rot="21600000">
            <a:off x="0" y="6376415"/>
            <a:ext cx="720852" cy="481584"/>
          </a:xfrm>
          <a:prstGeom prst="rect">
            <a:avLst/>
          </a:prstGeom>
        </p:spPr>
      </p:pic>
      <p:pic>
        <p:nvPicPr>
          <p:cNvPr id="110" name="picture 110"/>
          <p:cNvPicPr>
            <a:picLocks noChangeAspect="1"/>
          </p:cNvPicPr>
          <p:nvPr/>
        </p:nvPicPr>
        <p:blipFill>
          <a:blip r:embed="rId5"/>
          <a:stretch>
            <a:fillRect/>
          </a:stretch>
        </p:blipFill>
        <p:spPr>
          <a:xfrm rot="21600000">
            <a:off x="11472671" y="6376415"/>
            <a:ext cx="719328" cy="481584"/>
          </a:xfrm>
          <a:prstGeom prst="rect">
            <a:avLst/>
          </a:prstGeom>
        </p:spPr>
      </p:pic>
      <p:sp>
        <p:nvSpPr>
          <p:cNvPr id="91" name="object 3"/>
          <p:cNvSpPr txBox="1"/>
          <p:nvPr/>
        </p:nvSpPr>
        <p:spPr>
          <a:xfrm>
            <a:off x="664210" y="1268730"/>
            <a:ext cx="10863580" cy="1120140"/>
          </a:xfrm>
          <a:prstGeom prst="rect">
            <a:avLst/>
          </a:prstGeom>
        </p:spPr>
        <p:txBody>
          <a:bodyPr vert="horz" wrap="square" lIns="0" tIns="12700" rIns="0" bIns="0" rtlCol="0">
            <a:spAutoFit/>
          </a:bodyPr>
          <a:p>
            <a:pPr marR="5080" indent="406400" algn="just" fontAlgn="auto">
              <a:lnSpc>
                <a:spcPct val="150000"/>
              </a:lnSpc>
              <a:spcBef>
                <a:spcPts val="100"/>
              </a:spcBef>
              <a:extLst>
                <a:ext uri="{35155182-B16C-46BC-9424-99874614C6A1}">
                  <wpsdc:indentchars xmlns:wpsdc="http://www.wps.cn/officeDocument/2017/drawingmlCustomData" val="200" checksum="1740828767"/>
                </a:ext>
              </a:extLst>
            </a:pPr>
            <a:r>
              <a:rPr sz="1600" b="1" dirty="0">
                <a:solidFill>
                  <a:srgbClr val="F7860C"/>
                </a:solidFill>
                <a:latin typeface="微软雅黑" panose="020B0503020204020204" charset="-122"/>
                <a:ea typeface="微软雅黑" panose="020B0503020204020204" charset="-122"/>
                <a:cs typeface="微软雅黑" panose="020B0503020204020204" charset="-122"/>
              </a:rPr>
              <a:t>当月有</a:t>
            </a:r>
            <a:r>
              <a:rPr lang="en-US" sz="1600" b="1" dirty="0">
                <a:solidFill>
                  <a:srgbClr val="F7860C"/>
                </a:solidFill>
                <a:latin typeface="微软雅黑" panose="020B0503020204020204" charset="-122"/>
                <a:ea typeface="微软雅黑" panose="020B0503020204020204" charset="-122"/>
                <a:cs typeface="微软雅黑" panose="020B0503020204020204" charset="-122"/>
              </a:rPr>
              <a:t>9</a:t>
            </a:r>
            <a:r>
              <a:rPr sz="1600" b="1" dirty="0">
                <a:solidFill>
                  <a:srgbClr val="F7860C"/>
                </a:solidFill>
                <a:latin typeface="微软雅黑" panose="020B0503020204020204" charset="-122"/>
                <a:ea typeface="微软雅黑" panose="020B0503020204020204" charset="-122"/>
                <a:cs typeface="微软雅黑" panose="020B0503020204020204" charset="-122"/>
              </a:rPr>
              <a:t>个</a:t>
            </a:r>
            <a:r>
              <a:rPr lang="zh-CN" sz="1600" b="1" dirty="0">
                <a:solidFill>
                  <a:srgbClr val="F7860C"/>
                </a:solidFill>
                <a:latin typeface="微软雅黑" panose="020B0503020204020204" charset="-122"/>
                <a:ea typeface="微软雅黑" panose="020B0503020204020204" charset="-122"/>
                <a:cs typeface="微软雅黑" panose="020B0503020204020204" charset="-122"/>
              </a:rPr>
              <a:t>省级</a:t>
            </a:r>
            <a:r>
              <a:rPr sz="1600" b="1" dirty="0">
                <a:solidFill>
                  <a:srgbClr val="F7860C"/>
                </a:solidFill>
                <a:latin typeface="微软雅黑" panose="020B0503020204020204" charset="-122"/>
                <a:ea typeface="微软雅黑" panose="020B0503020204020204" charset="-122"/>
                <a:cs typeface="微软雅黑" panose="020B0503020204020204" charset="-122"/>
              </a:rPr>
              <a:t>政务微信存在</a:t>
            </a:r>
            <a:r>
              <a:rPr lang="en-US" sz="1600" b="1" dirty="0">
                <a:solidFill>
                  <a:srgbClr val="F7860C"/>
                </a:solidFill>
                <a:latin typeface="微软雅黑" panose="020B0503020204020204" charset="-122"/>
                <a:ea typeface="微软雅黑" panose="020B0503020204020204" charset="-122"/>
                <a:cs typeface="微软雅黑" panose="020B0503020204020204" charset="-122"/>
              </a:rPr>
              <a:t>14</a:t>
            </a:r>
            <a:r>
              <a:rPr sz="1600" b="1" dirty="0">
                <a:solidFill>
                  <a:srgbClr val="F7860C"/>
                </a:solidFill>
                <a:latin typeface="微软雅黑" panose="020B0503020204020204" charset="-122"/>
                <a:ea typeface="微软雅黑" panose="020B0503020204020204" charset="-122"/>
                <a:cs typeface="微软雅黑" panose="020B0503020204020204" charset="-122"/>
              </a:rPr>
              <a:t>处严重表述不规范</a:t>
            </a:r>
            <a:r>
              <a:rPr lang="zh-CN" sz="1600" b="1" dirty="0">
                <a:solidFill>
                  <a:srgbClr val="F7860C"/>
                </a:solidFill>
                <a:latin typeface="微软雅黑" panose="020B0503020204020204" charset="-122"/>
                <a:ea typeface="微软雅黑" panose="020B0503020204020204" charset="-122"/>
                <a:cs typeface="微软雅黑" panose="020B0503020204020204" charset="-122"/>
              </a:rPr>
              <a:t>问题</a:t>
            </a:r>
            <a:r>
              <a:rPr sz="1600" dirty="0">
                <a:latin typeface="微软雅黑" panose="020B0503020204020204" charset="-122"/>
                <a:ea typeface="微软雅黑" panose="020B0503020204020204" charset="-122"/>
                <a:cs typeface="微软雅黑" panose="020B0503020204020204" charset="-122"/>
              </a:rPr>
              <a:t>，其中</a:t>
            </a:r>
            <a:r>
              <a:rPr sz="1600" b="1" dirty="0">
                <a:solidFill>
                  <a:srgbClr val="F7860C"/>
                </a:solidFill>
                <a:latin typeface="微软雅黑" panose="020B0503020204020204" charset="-122"/>
                <a:ea typeface="微软雅黑" panose="020B0503020204020204" charset="-122"/>
                <a:cs typeface="微软雅黑" panose="020B0503020204020204" charset="-122"/>
              </a:rPr>
              <a:t>“</a:t>
            </a:r>
            <a:r>
              <a:rPr lang="zh-CN" altLang="en-US" sz="1600" b="1" dirty="0">
                <a:solidFill>
                  <a:srgbClr val="F7860C"/>
                </a:solidFill>
                <a:latin typeface="微软雅黑" panose="020B0503020204020204" charset="-122"/>
                <a:ea typeface="微软雅黑" panose="020B0503020204020204" charset="-122"/>
                <a:cs typeface="微软雅黑" panose="020B0503020204020204" charset="-122"/>
              </a:rPr>
              <a:t>西藏发布</a:t>
            </a:r>
            <a:r>
              <a:rPr sz="1600" b="1" dirty="0">
                <a:solidFill>
                  <a:srgbClr val="F7860C"/>
                </a:solidFill>
                <a:latin typeface="微软雅黑" panose="020B0503020204020204" charset="-122"/>
                <a:ea typeface="微软雅黑" panose="020B0503020204020204" charset="-122"/>
                <a:cs typeface="微软雅黑" panose="020B0503020204020204" charset="-122"/>
              </a:rPr>
              <a:t>”</a:t>
            </a:r>
            <a:r>
              <a:rPr lang="zh-CN" altLang="en-US" sz="1600" dirty="0">
                <a:latin typeface="微软雅黑" panose="020B0503020204020204" charset="-122"/>
                <a:ea typeface="微软雅黑" panose="020B0503020204020204" charset="-122"/>
                <a:cs typeface="微软雅黑" panose="020B0503020204020204" charset="-122"/>
              </a:rPr>
              <a:t>存在问题最多</a:t>
            </a:r>
            <a:r>
              <a:rPr sz="1600" dirty="0">
                <a:latin typeface="微软雅黑" panose="020B0503020204020204" charset="-122"/>
                <a:ea typeface="微软雅黑" panose="020B0503020204020204" charset="-122"/>
                <a:cs typeface="微软雅黑" panose="020B0503020204020204" charset="-122"/>
              </a:rPr>
              <a:t>（</a:t>
            </a:r>
            <a:r>
              <a:rPr lang="zh-CN" sz="1600" dirty="0">
                <a:latin typeface="微软雅黑" panose="020B0503020204020204" charset="-122"/>
                <a:ea typeface="微软雅黑" panose="020B0503020204020204" charset="-122"/>
                <a:cs typeface="微软雅黑" panose="020B0503020204020204" charset="-122"/>
              </a:rPr>
              <a:t>共</a:t>
            </a:r>
            <a:r>
              <a:rPr lang="en-US" altLang="zh-CN" sz="1600" dirty="0">
                <a:latin typeface="微软雅黑" panose="020B0503020204020204" charset="-122"/>
                <a:ea typeface="微软雅黑" panose="020B0503020204020204" charset="-122"/>
                <a:cs typeface="微软雅黑" panose="020B0503020204020204" charset="-122"/>
              </a:rPr>
              <a:t>4</a:t>
            </a:r>
            <a:r>
              <a:rPr lang="zh-CN" altLang="en-US" sz="1600" dirty="0">
                <a:latin typeface="微软雅黑" panose="020B0503020204020204" charset="-122"/>
                <a:ea typeface="微软雅黑" panose="020B0503020204020204" charset="-122"/>
                <a:cs typeface="微软雅黑" panose="020B0503020204020204" charset="-122"/>
              </a:rPr>
              <a:t>处</a:t>
            </a:r>
            <a:r>
              <a:rPr sz="1600" dirty="0">
                <a:latin typeface="微软雅黑" panose="020B0503020204020204" charset="-122"/>
                <a:ea typeface="微软雅黑" panose="020B0503020204020204" charset="-122"/>
                <a:cs typeface="微软雅黑" panose="020B0503020204020204" charset="-122"/>
              </a:rPr>
              <a:t>，占比</a:t>
            </a:r>
            <a:r>
              <a:rPr lang="en-US" sz="1600" dirty="0">
                <a:latin typeface="微软雅黑" panose="020B0503020204020204" charset="-122"/>
                <a:ea typeface="微软雅黑" panose="020B0503020204020204" charset="-122"/>
                <a:cs typeface="微软雅黑" panose="020B0503020204020204" charset="-122"/>
              </a:rPr>
              <a:t>28.57</a:t>
            </a:r>
            <a:r>
              <a:rPr sz="1600" dirty="0">
                <a:latin typeface="微软雅黑" panose="020B0503020204020204" charset="-122"/>
                <a:ea typeface="微软雅黑" panose="020B0503020204020204" charset="-122"/>
                <a:cs typeface="微软雅黑" panose="020B0503020204020204" charset="-122"/>
              </a:rPr>
              <a:t>%）。出现</a:t>
            </a:r>
            <a:r>
              <a:rPr lang="zh-CN" sz="1600" dirty="0">
                <a:latin typeface="微软雅黑" panose="020B0503020204020204" charset="-122"/>
                <a:ea typeface="微软雅黑" panose="020B0503020204020204" charset="-122"/>
                <a:cs typeface="微软雅黑" panose="020B0503020204020204" charset="-122"/>
              </a:rPr>
              <a:t>的</a:t>
            </a:r>
            <a:r>
              <a:rPr sz="1600" dirty="0">
                <a:latin typeface="微软雅黑" panose="020B0503020204020204" charset="-122"/>
                <a:ea typeface="微软雅黑" panose="020B0503020204020204" charset="-122"/>
                <a:cs typeface="微软雅黑" panose="020B0503020204020204" charset="-122"/>
              </a:rPr>
              <a:t>严重表述错误问题主要集中在政治类表述不规范、口号等，如</a:t>
            </a:r>
            <a:r>
              <a:rPr lang="en-US" sz="1600" dirty="0">
                <a:latin typeface="微软雅黑" panose="020B0503020204020204" charset="-122"/>
                <a:ea typeface="微软雅黑" panose="020B0503020204020204" charset="-122"/>
                <a:cs typeface="微软雅黑" panose="020B0503020204020204" charset="-122"/>
              </a:rPr>
              <a:t>“中国共产党成立100周年”</a:t>
            </a:r>
            <a:r>
              <a:rPr sz="1600" dirty="0">
                <a:latin typeface="微软雅黑" panose="020B0503020204020204" charset="-122"/>
                <a:ea typeface="微软雅黑" panose="020B0503020204020204" charset="-122"/>
                <a:cs typeface="微软雅黑" panose="020B0503020204020204" charset="-122"/>
              </a:rPr>
              <a:t>“双随机、一公开”</a:t>
            </a:r>
            <a:r>
              <a:rPr lang="en-US" altLang="zh-CN" sz="1600" dirty="0">
                <a:latin typeface="微软雅黑" panose="020B0503020204020204" charset="-122"/>
                <a:ea typeface="微软雅黑" panose="020B0503020204020204" charset="-122"/>
                <a:cs typeface="微软雅黑" panose="020B0503020204020204" charset="-122"/>
                <a:sym typeface="+mn-ea"/>
              </a:rPr>
              <a:t>“</a:t>
            </a:r>
            <a:r>
              <a:rPr lang="zh-CN" altLang="en-US" sz="1600" dirty="0">
                <a:latin typeface="微软雅黑" panose="020B0503020204020204" charset="-122"/>
                <a:ea typeface="微软雅黑" panose="020B0503020204020204" charset="-122"/>
                <a:cs typeface="微软雅黑" panose="020B0503020204020204" charset="-122"/>
                <a:sym typeface="+mn-ea"/>
              </a:rPr>
              <a:t>不忘初心、牢记使命</a:t>
            </a:r>
            <a:r>
              <a:rPr lang="en-US" altLang="zh-CN" sz="1600" dirty="0">
                <a:latin typeface="微软雅黑" panose="020B0503020204020204" charset="-122"/>
                <a:ea typeface="微软雅黑" panose="020B0503020204020204" charset="-122"/>
                <a:cs typeface="微软雅黑" panose="020B0503020204020204" charset="-122"/>
                <a:sym typeface="+mn-ea"/>
              </a:rPr>
              <a:t>”</a:t>
            </a:r>
            <a:r>
              <a:rPr sz="1600" dirty="0">
                <a:latin typeface="微软雅黑" panose="020B0503020204020204" charset="-122"/>
                <a:ea typeface="微软雅黑" panose="020B0503020204020204" charset="-122"/>
                <a:cs typeface="微软雅黑" panose="020B0503020204020204" charset="-122"/>
              </a:rPr>
              <a:t>“</a:t>
            </a:r>
            <a:r>
              <a:rPr lang="zh-CN" sz="1600" dirty="0">
                <a:latin typeface="微软雅黑" panose="020B0503020204020204" charset="-122"/>
                <a:ea typeface="微软雅黑" panose="020B0503020204020204" charset="-122"/>
                <a:cs typeface="微软雅黑" panose="020B0503020204020204" charset="-122"/>
              </a:rPr>
              <a:t>党员徽章</a:t>
            </a:r>
            <a:r>
              <a:rPr sz="1600" dirty="0">
                <a:latin typeface="微软雅黑" panose="020B0503020204020204" charset="-122"/>
                <a:ea typeface="微软雅黑" panose="020B0503020204020204" charset="-122"/>
                <a:cs typeface="微软雅黑" panose="020B0503020204020204" charset="-122"/>
              </a:rPr>
              <a:t>”等内容表述不规范</a:t>
            </a:r>
            <a:r>
              <a:rPr lang="zh-CN" sz="1600" dirty="0">
                <a:latin typeface="微软雅黑" panose="020B0503020204020204" charset="-122"/>
                <a:ea typeface="微软雅黑" panose="020B0503020204020204" charset="-122"/>
                <a:cs typeface="微软雅黑" panose="020B0503020204020204" charset="-122"/>
              </a:rPr>
              <a:t>。</a:t>
            </a:r>
            <a:endParaRPr lang="zh-CN" sz="1600" dirty="0">
              <a:latin typeface="微软雅黑" panose="020B0503020204020204" charset="-122"/>
              <a:ea typeface="微软雅黑" panose="020B0503020204020204" charset="-122"/>
              <a:cs typeface="微软雅黑" panose="020B0503020204020204" charset="-122"/>
            </a:endParaRPr>
          </a:p>
        </p:txBody>
      </p:sp>
      <p:graphicFrame>
        <p:nvGraphicFramePr>
          <p:cNvPr id="3" name="图表 2"/>
          <p:cNvGraphicFramePr/>
          <p:nvPr/>
        </p:nvGraphicFramePr>
        <p:xfrm>
          <a:off x="999808" y="2570798"/>
          <a:ext cx="5095875" cy="3642995"/>
        </p:xfrm>
        <a:graphic>
          <a:graphicData uri="http://schemas.openxmlformats.org/drawingml/2006/chart">
            <c:chart xmlns:c="http://schemas.openxmlformats.org/drawingml/2006/chart" xmlns:r="http://schemas.openxmlformats.org/officeDocument/2006/relationships" r:id="rId1"/>
          </a:graphicData>
        </a:graphic>
      </p:graphicFrame>
      <p:graphicFrame>
        <p:nvGraphicFramePr>
          <p:cNvPr id="5" name="图表 4"/>
          <p:cNvGraphicFramePr/>
          <p:nvPr/>
        </p:nvGraphicFramePr>
        <p:xfrm>
          <a:off x="6514465" y="2570798"/>
          <a:ext cx="4978400" cy="3649345"/>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oup 16"/>
          <p:cNvGrpSpPr/>
          <p:nvPr/>
        </p:nvGrpSpPr>
        <p:grpSpPr>
          <a:xfrm rot="21600000">
            <a:off x="0" y="0"/>
            <a:ext cx="12192000" cy="914400"/>
            <a:chOff x="0" y="0"/>
            <a:chExt cx="12192000" cy="914400"/>
          </a:xfrm>
        </p:grpSpPr>
        <p:sp>
          <p:nvSpPr>
            <p:cNvPr id="125" name="rect"/>
            <p:cNvSpPr/>
            <p:nvPr/>
          </p:nvSpPr>
          <p:spPr>
            <a:xfrm>
              <a:off x="0" y="0"/>
              <a:ext cx="12192000" cy="914400"/>
            </a:xfrm>
            <a:prstGeom prst="rect">
              <a:avLst/>
            </a:prstGeom>
            <a:solidFill>
              <a:srgbClr val="D9ECFE">
                <a:alpha val="100000"/>
              </a:srgbClr>
            </a:solidFill>
            <a:ln cap="flat">
              <a:noFill/>
              <a:prstDash val="solid"/>
              <a:miter lim="0"/>
            </a:ln>
          </p:spPr>
          <p:txBody>
            <a:bodyPr rtlCol="0"/>
            <a:lstStyle/>
            <a:p>
              <a:pPr algn="ctr"/>
              <a:endParaRPr lang="zh-CN" altLang="en-US"/>
            </a:p>
          </p:txBody>
        </p:sp>
        <p:sp>
          <p:nvSpPr>
            <p:cNvPr id="126" name="textbox 126"/>
            <p:cNvSpPr/>
            <p:nvPr/>
          </p:nvSpPr>
          <p:spPr>
            <a:xfrm>
              <a:off x="674801" y="239994"/>
              <a:ext cx="2210435" cy="474344"/>
            </a:xfrm>
            <a:prstGeom prst="rect">
              <a:avLst/>
            </a:prstGeom>
          </p:spPr>
          <p:txBody>
            <a:bodyPr vert="horz" wrap="square" lIns="0" tIns="0" rIns="0" bIns="0"/>
            <a:lstStyle/>
            <a:p>
              <a:pPr algn="l" rtl="0" eaLnBrk="0">
                <a:lnSpc>
                  <a:spcPct val="82000"/>
                </a:lnSpc>
              </a:pPr>
              <a:endParaRPr lang="en-US" altLang="en-US" sz="100" dirty="0"/>
            </a:p>
            <a:p>
              <a:pPr indent="12700" algn="l" rtl="0" eaLnBrk="0">
                <a:lnSpc>
                  <a:spcPct val="92000"/>
                </a:lnSpc>
              </a:pPr>
              <a:r>
                <a:rPr sz="3200" b="1" spc="0" dirty="0">
                  <a:solidFill>
                    <a:srgbClr val="000000">
                      <a:alpha val="100000"/>
                    </a:srgbClr>
                  </a:solidFill>
                  <a:latin typeface="Arial" panose="020B0604020202020204"/>
                  <a:ea typeface="Arial" panose="020B0604020202020204"/>
                  <a:cs typeface="Arial" panose="020B0604020202020204"/>
                </a:rPr>
                <a:t>4</a:t>
              </a:r>
              <a:r>
                <a:rPr sz="3200" spc="-25" dirty="0">
                  <a:solidFill>
                    <a:srgbClr val="000000">
                      <a:alpha val="100000"/>
                    </a:srgbClr>
                  </a:solidFill>
                  <a:latin typeface="Arial" panose="020B0604020202020204"/>
                  <a:ea typeface="Arial" panose="020B0604020202020204"/>
                  <a:cs typeface="Arial" panose="020B0604020202020204"/>
                </a:rPr>
                <a:t> </a:t>
              </a:r>
              <a:r>
                <a:rPr sz="3200" b="1" spc="0" dirty="0">
                  <a:solidFill>
                    <a:srgbClr val="000000">
                      <a:alpha val="100000"/>
                    </a:srgbClr>
                  </a:solidFill>
                  <a:latin typeface="Arial" panose="020B0604020202020204"/>
                  <a:ea typeface="Arial" panose="020B0604020202020204"/>
                  <a:cs typeface="Arial" panose="020B0604020202020204"/>
                </a:rPr>
                <a:t>.</a:t>
              </a:r>
              <a:r>
                <a:rPr sz="3200" spc="-20" dirty="0">
                  <a:solidFill>
                    <a:srgbClr val="000000">
                      <a:alpha val="100000"/>
                    </a:srgbClr>
                  </a:solidFill>
                  <a:latin typeface="Arial" panose="020B0604020202020204"/>
                  <a:ea typeface="Arial" panose="020B0604020202020204"/>
                  <a:cs typeface="Arial" panose="020B0604020202020204"/>
                </a:rPr>
                <a:t> </a:t>
              </a:r>
              <a:r>
                <a:rPr sz="3200" spc="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热点文章</a:t>
              </a:r>
              <a:endParaRPr lang="en-US" altLang="en-US" sz="3200" dirty="0"/>
            </a:p>
          </p:txBody>
        </p:sp>
        <p:pic>
          <p:nvPicPr>
            <p:cNvPr id="127" name="picture 127" descr="E:\资质\星鸟测评logo.png星鸟测评logo"/>
            <p:cNvPicPr>
              <a:picLocks noChangeAspect="1"/>
            </p:cNvPicPr>
            <p:nvPr/>
          </p:nvPicPr>
          <p:blipFill>
            <a:blip r:embed="rId2"/>
            <a:srcRect/>
            <a:stretch>
              <a:fillRect/>
            </a:stretch>
          </p:blipFill>
          <p:spPr>
            <a:xfrm rot="21600000">
              <a:off x="10527792" y="223519"/>
              <a:ext cx="1548383" cy="467360"/>
            </a:xfrm>
            <a:prstGeom prst="rect">
              <a:avLst/>
            </a:prstGeom>
          </p:spPr>
        </p:pic>
      </p:grpSp>
      <p:pic>
        <p:nvPicPr>
          <p:cNvPr id="141" name="picture 141"/>
          <p:cNvPicPr>
            <a:picLocks noChangeAspect="1"/>
          </p:cNvPicPr>
          <p:nvPr/>
        </p:nvPicPr>
        <p:blipFill>
          <a:blip r:embed="rId3"/>
          <a:stretch>
            <a:fillRect/>
          </a:stretch>
        </p:blipFill>
        <p:spPr>
          <a:xfrm rot="21600000">
            <a:off x="0" y="6376415"/>
            <a:ext cx="720852" cy="481584"/>
          </a:xfrm>
          <a:prstGeom prst="rect">
            <a:avLst/>
          </a:prstGeom>
        </p:spPr>
      </p:pic>
      <p:pic>
        <p:nvPicPr>
          <p:cNvPr id="142" name="picture 142"/>
          <p:cNvPicPr>
            <a:picLocks noChangeAspect="1"/>
          </p:cNvPicPr>
          <p:nvPr/>
        </p:nvPicPr>
        <p:blipFill>
          <a:blip r:embed="rId4"/>
          <a:stretch>
            <a:fillRect/>
          </a:stretch>
        </p:blipFill>
        <p:spPr>
          <a:xfrm rot="21600000">
            <a:off x="11472671" y="6376415"/>
            <a:ext cx="719328" cy="481584"/>
          </a:xfrm>
          <a:prstGeom prst="rect">
            <a:avLst/>
          </a:prstGeom>
        </p:spPr>
      </p:pic>
      <p:sp>
        <p:nvSpPr>
          <p:cNvPr id="91" name="object 3"/>
          <p:cNvSpPr txBox="1"/>
          <p:nvPr/>
        </p:nvSpPr>
        <p:spPr>
          <a:xfrm>
            <a:off x="664210" y="1081405"/>
            <a:ext cx="10863580" cy="1120140"/>
          </a:xfrm>
          <a:prstGeom prst="rect">
            <a:avLst/>
          </a:prstGeom>
        </p:spPr>
        <p:txBody>
          <a:bodyPr vert="horz" wrap="square" lIns="0" tIns="12700" rIns="0" bIns="0" rtlCol="0">
            <a:spAutoFit/>
          </a:bodyPr>
          <a:p>
            <a:pPr marR="5080" indent="406400" algn="just" fontAlgn="auto">
              <a:lnSpc>
                <a:spcPct val="150000"/>
              </a:lnSpc>
              <a:spcBef>
                <a:spcPts val="100"/>
              </a:spcBef>
              <a:extLst>
                <a:ext uri="{35155182-B16C-46BC-9424-99874614C6A1}">
                  <wpsdc:indentchars xmlns:wpsdc="http://www.wps.cn/officeDocument/2017/drawingmlCustomData" val="200" checksum="1740828767"/>
                </a:ext>
              </a:extLst>
            </a:pPr>
            <a:r>
              <a:rPr sz="1600" dirty="0">
                <a:latin typeface="微软雅黑" panose="020B0503020204020204" charset="-122"/>
                <a:ea typeface="微软雅黑" panose="020B0503020204020204" charset="-122"/>
                <a:cs typeface="微软雅黑" panose="020B0503020204020204" charset="-122"/>
              </a:rPr>
              <a:t>当月，</a:t>
            </a:r>
            <a:r>
              <a:rPr lang="en-US" sz="1600" b="1" dirty="0">
                <a:solidFill>
                  <a:srgbClr val="F7860C"/>
                </a:solidFill>
                <a:latin typeface="微软雅黑" panose="020B0503020204020204" charset="-122"/>
                <a:ea typeface="微软雅黑" panose="020B0503020204020204" charset="-122"/>
                <a:cs typeface="微软雅黑" panose="020B0503020204020204" charset="-122"/>
              </a:rPr>
              <a:t>有4</a:t>
            </a:r>
            <a:r>
              <a:rPr lang="zh-CN" sz="1600" b="1" dirty="0">
                <a:solidFill>
                  <a:srgbClr val="F7860C"/>
                </a:solidFill>
                <a:latin typeface="微软雅黑" panose="020B0503020204020204" charset="-122"/>
                <a:ea typeface="微软雅黑" panose="020B0503020204020204" charset="-122"/>
                <a:cs typeface="微软雅黑" panose="020B0503020204020204" charset="-122"/>
              </a:rPr>
              <a:t>个省级政务微信共发布</a:t>
            </a:r>
            <a:r>
              <a:rPr lang="en-US" sz="1600" b="1" dirty="0">
                <a:solidFill>
                  <a:srgbClr val="F7860C"/>
                </a:solidFill>
                <a:latin typeface="微软雅黑" panose="020B0503020204020204" charset="-122"/>
                <a:ea typeface="微软雅黑" panose="020B0503020204020204" charset="-122"/>
                <a:cs typeface="微软雅黑" panose="020B0503020204020204" charset="-122"/>
              </a:rPr>
              <a:t>107</a:t>
            </a:r>
            <a:r>
              <a:rPr lang="zh-CN" altLang="en-US" sz="1600" b="1" dirty="0">
                <a:solidFill>
                  <a:srgbClr val="F7860C"/>
                </a:solidFill>
                <a:latin typeface="微软雅黑" panose="020B0503020204020204" charset="-122"/>
                <a:ea typeface="微软雅黑" panose="020B0503020204020204" charset="-122"/>
                <a:cs typeface="微软雅黑" panose="020B0503020204020204" charset="-122"/>
              </a:rPr>
              <a:t>篇阅读数超过</a:t>
            </a:r>
            <a:r>
              <a:rPr lang="en-US" altLang="zh-CN" sz="1600" b="1" dirty="0">
                <a:solidFill>
                  <a:srgbClr val="F7860C"/>
                </a:solidFill>
                <a:latin typeface="微软雅黑" panose="020B0503020204020204" charset="-122"/>
                <a:ea typeface="微软雅黑" panose="020B0503020204020204" charset="-122"/>
                <a:cs typeface="微软雅黑" panose="020B0503020204020204" charset="-122"/>
              </a:rPr>
              <a:t>10W</a:t>
            </a:r>
            <a:r>
              <a:rPr lang="zh-CN" altLang="en-US" sz="1600" b="1" dirty="0">
                <a:solidFill>
                  <a:srgbClr val="F7860C"/>
                </a:solidFill>
                <a:latin typeface="微软雅黑" panose="020B0503020204020204" charset="-122"/>
                <a:ea typeface="微软雅黑" panose="020B0503020204020204" charset="-122"/>
                <a:cs typeface="微软雅黑" panose="020B0503020204020204" charset="-122"/>
              </a:rPr>
              <a:t>的文章，有</a:t>
            </a:r>
            <a:r>
              <a:rPr lang="en-US" altLang="zh-CN" sz="1600" b="1" dirty="0">
                <a:solidFill>
                  <a:srgbClr val="F7860C"/>
                </a:solidFill>
                <a:latin typeface="微软雅黑" panose="020B0503020204020204" charset="-122"/>
                <a:ea typeface="微软雅黑" panose="020B0503020204020204" charset="-122"/>
                <a:cs typeface="微软雅黑" panose="020B0503020204020204" charset="-122"/>
              </a:rPr>
              <a:t>11</a:t>
            </a:r>
            <a:r>
              <a:rPr lang="zh-CN" altLang="en-US" sz="1600" b="1" dirty="0">
                <a:solidFill>
                  <a:srgbClr val="F7860C"/>
                </a:solidFill>
                <a:latin typeface="微软雅黑" panose="020B0503020204020204" charset="-122"/>
                <a:ea typeface="微软雅黑" panose="020B0503020204020204" charset="-122"/>
                <a:cs typeface="微软雅黑" panose="020B0503020204020204" charset="-122"/>
              </a:rPr>
              <a:t>个省级政务微信共发布</a:t>
            </a:r>
            <a:r>
              <a:rPr lang="en-US" altLang="zh-CN" sz="1600" b="1" dirty="0">
                <a:solidFill>
                  <a:srgbClr val="F7860C"/>
                </a:solidFill>
                <a:latin typeface="微软雅黑" panose="020B0503020204020204" charset="-122"/>
                <a:ea typeface="微软雅黑" panose="020B0503020204020204" charset="-122"/>
                <a:cs typeface="微软雅黑" panose="020B0503020204020204" charset="-122"/>
              </a:rPr>
              <a:t>107</a:t>
            </a:r>
            <a:r>
              <a:rPr lang="zh-CN" altLang="en-US" sz="1600" b="1" dirty="0">
                <a:solidFill>
                  <a:srgbClr val="F7860C"/>
                </a:solidFill>
                <a:latin typeface="微软雅黑" panose="020B0503020204020204" charset="-122"/>
                <a:ea typeface="微软雅黑" panose="020B0503020204020204" charset="-122"/>
                <a:cs typeface="微软雅黑" panose="020B0503020204020204" charset="-122"/>
              </a:rPr>
              <a:t>篇阅读数在</a:t>
            </a:r>
            <a:r>
              <a:rPr lang="en-US" altLang="zh-CN" sz="1600" b="1" dirty="0">
                <a:solidFill>
                  <a:srgbClr val="F7860C"/>
                </a:solidFill>
                <a:latin typeface="微软雅黑" panose="020B0503020204020204" charset="-122"/>
                <a:ea typeface="微软雅黑" panose="020B0503020204020204" charset="-122"/>
                <a:cs typeface="微软雅黑" panose="020B0503020204020204" charset="-122"/>
              </a:rPr>
              <a:t>5W</a:t>
            </a:r>
            <a:r>
              <a:rPr lang="zh-CN" altLang="en-US" sz="1600" b="1" dirty="0">
                <a:solidFill>
                  <a:srgbClr val="F7860C"/>
                </a:solidFill>
                <a:latin typeface="微软雅黑" panose="020B0503020204020204" charset="-122"/>
                <a:ea typeface="微软雅黑" panose="020B0503020204020204" charset="-122"/>
                <a:cs typeface="微软雅黑" panose="020B0503020204020204" charset="-122"/>
              </a:rPr>
              <a:t>至</a:t>
            </a:r>
            <a:r>
              <a:rPr lang="en-US" altLang="zh-CN" sz="1600" b="1" dirty="0">
                <a:solidFill>
                  <a:srgbClr val="F7860C"/>
                </a:solidFill>
                <a:latin typeface="微软雅黑" panose="020B0503020204020204" charset="-122"/>
                <a:ea typeface="微软雅黑" panose="020B0503020204020204" charset="-122"/>
                <a:cs typeface="微软雅黑" panose="020B0503020204020204" charset="-122"/>
              </a:rPr>
              <a:t>10W</a:t>
            </a:r>
            <a:r>
              <a:rPr lang="zh-CN" altLang="en-US" sz="1600" b="1" dirty="0">
                <a:solidFill>
                  <a:srgbClr val="F7860C"/>
                </a:solidFill>
                <a:latin typeface="微软雅黑" panose="020B0503020204020204" charset="-122"/>
                <a:ea typeface="微软雅黑" panose="020B0503020204020204" charset="-122"/>
                <a:cs typeface="微软雅黑" panose="020B0503020204020204" charset="-122"/>
              </a:rPr>
              <a:t>之间的文章</a:t>
            </a:r>
            <a:r>
              <a:rPr sz="1600" dirty="0">
                <a:latin typeface="微软雅黑" panose="020B0503020204020204" charset="-122"/>
                <a:ea typeface="微软雅黑" panose="020B0503020204020204" charset="-122"/>
                <a:cs typeface="微软雅黑" panose="020B0503020204020204" charset="-122"/>
              </a:rPr>
              <a:t>，其中“ </a:t>
            </a:r>
            <a:r>
              <a:rPr lang="zh-CN" altLang="en-US" sz="1600" b="1" dirty="0">
                <a:solidFill>
                  <a:srgbClr val="F7860C"/>
                </a:solidFill>
                <a:latin typeface="微软雅黑" panose="020B0503020204020204" charset="-122"/>
                <a:ea typeface="微软雅黑" panose="020B0503020204020204" charset="-122"/>
                <a:cs typeface="微软雅黑" panose="020B0503020204020204" charset="-122"/>
              </a:rPr>
              <a:t>上海发布</a:t>
            </a:r>
            <a:r>
              <a:rPr sz="1600" dirty="0">
                <a:latin typeface="微软雅黑" panose="020B0503020204020204" charset="-122"/>
                <a:ea typeface="微软雅黑" panose="020B0503020204020204" charset="-122"/>
                <a:cs typeface="微软雅黑" panose="020B0503020204020204" charset="-122"/>
              </a:rPr>
              <a:t> ”热门文章数最多（共</a:t>
            </a:r>
            <a:r>
              <a:rPr lang="en-US" sz="1600" dirty="0">
                <a:latin typeface="微软雅黑" panose="020B0503020204020204" charset="-122"/>
                <a:ea typeface="微软雅黑" panose="020B0503020204020204" charset="-122"/>
                <a:cs typeface="微软雅黑" panose="020B0503020204020204" charset="-122"/>
              </a:rPr>
              <a:t>484</a:t>
            </a:r>
            <a:r>
              <a:rPr sz="1600" dirty="0">
                <a:latin typeface="微软雅黑" panose="020B0503020204020204" charset="-122"/>
                <a:ea typeface="微软雅黑" panose="020B0503020204020204" charset="-122"/>
                <a:cs typeface="微软雅黑" panose="020B0503020204020204" charset="-122"/>
              </a:rPr>
              <a:t>篇，占比</a:t>
            </a:r>
            <a:r>
              <a:rPr lang="en-US" sz="1600" dirty="0">
                <a:latin typeface="微软雅黑" panose="020B0503020204020204" charset="-122"/>
                <a:ea typeface="微软雅黑" panose="020B0503020204020204" charset="-122"/>
                <a:cs typeface="微软雅黑" panose="020B0503020204020204" charset="-122"/>
              </a:rPr>
              <a:t>9.10</a:t>
            </a:r>
            <a:r>
              <a:rPr sz="1600" dirty="0">
                <a:latin typeface="微软雅黑" panose="020B0503020204020204" charset="-122"/>
                <a:ea typeface="微软雅黑" panose="020B0503020204020204" charset="-122"/>
                <a:cs typeface="微软雅黑" panose="020B0503020204020204" charset="-122"/>
              </a:rPr>
              <a:t>%）。网民重点关注</a:t>
            </a:r>
            <a:r>
              <a:rPr lang="zh-CN" sz="1600" dirty="0">
                <a:latin typeface="微软雅黑" panose="020B0503020204020204" charset="-122"/>
                <a:ea typeface="微软雅黑" panose="020B0503020204020204" charset="-122"/>
                <a:cs typeface="微软雅黑" panose="020B0503020204020204" charset="-122"/>
              </a:rPr>
              <a:t>通知公告、时事新闻</a:t>
            </a:r>
            <a:r>
              <a:rPr sz="1600" dirty="0">
                <a:latin typeface="微软雅黑" panose="020B0503020204020204" charset="-122"/>
                <a:ea typeface="微软雅黑" panose="020B0503020204020204" charset="-122"/>
                <a:cs typeface="微软雅黑" panose="020B0503020204020204" charset="-122"/>
              </a:rPr>
              <a:t>等信息。</a:t>
            </a:r>
            <a:endParaRPr sz="1600" dirty="0">
              <a:latin typeface="微软雅黑" panose="020B0503020204020204" charset="-122"/>
              <a:ea typeface="微软雅黑" panose="020B0503020204020204" charset="-122"/>
              <a:cs typeface="微软雅黑" panose="020B0503020204020204" charset="-122"/>
            </a:endParaRPr>
          </a:p>
        </p:txBody>
      </p:sp>
      <p:graphicFrame>
        <p:nvGraphicFramePr>
          <p:cNvPr id="6" name="表格 5"/>
          <p:cNvGraphicFramePr/>
          <p:nvPr>
            <p:custDataLst>
              <p:tags r:id="rId5"/>
            </p:custDataLst>
          </p:nvPr>
        </p:nvGraphicFramePr>
        <p:xfrm>
          <a:off x="640398" y="2353310"/>
          <a:ext cx="6315075" cy="4056380"/>
        </p:xfrm>
        <a:graphic>
          <a:graphicData uri="http://schemas.openxmlformats.org/drawingml/2006/table">
            <a:tbl>
              <a:tblPr firstRow="1" bandRow="1">
                <a:tableStyleId>{69012ECD-51FC-41F1-AA8D-1B2483CD663E}</a:tableStyleId>
              </a:tblPr>
              <a:tblGrid>
                <a:gridCol w="409575"/>
                <a:gridCol w="955040"/>
                <a:gridCol w="3347720"/>
                <a:gridCol w="901700"/>
                <a:gridCol w="701040"/>
              </a:tblGrid>
              <a:tr h="311150">
                <a:tc gridSpan="5">
                  <a:txBody>
                    <a:bodyPr/>
                    <a:p>
                      <a:pPr indent="0" algn="ctr">
                        <a:buNone/>
                      </a:pPr>
                      <a:r>
                        <a:rPr lang="zh-CN" sz="1100">
                          <a:latin typeface="微软雅黑" panose="020B0503020204020204" charset="-122"/>
                          <a:ea typeface="微软雅黑" panose="020B0503020204020204" charset="-122"/>
                          <a:cs typeface="微软雅黑" panose="020B0503020204020204" charset="-122"/>
                        </a:rPr>
                        <a:t>当月阅读数10w+热门文章top10</a:t>
                      </a:r>
                      <a:endParaRPr lang="zh-CN" sz="1100">
                        <a:latin typeface="微软雅黑" panose="020B0503020204020204" charset="-122"/>
                        <a:ea typeface="微软雅黑" panose="020B0503020204020204" charset="-122"/>
                        <a:cs typeface="微软雅黑" panose="020B0503020204020204" charset="-122"/>
                      </a:endParaRPr>
                    </a:p>
                  </a:txBody>
                  <a:tcPr marL="12700" marR="12700" marT="71755" marB="71755" vert="horz" anchor="ctr" anchorCtr="0"/>
                </a:tc>
                <a:tc hMerge="1">
                  <a:tcPr/>
                </a:tc>
                <a:tc hMerge="1">
                  <a:tcPr/>
                </a:tc>
                <a:tc hMerge="1">
                  <a:tcPr/>
                </a:tc>
                <a:tc hMerge="1">
                  <a:tcPr/>
                </a:tc>
              </a:tr>
              <a:tr h="304800">
                <a:tc>
                  <a:txBody>
                    <a:bodyPr/>
                    <a:p>
                      <a:pPr indent="0" algn="ctr">
                        <a:buNone/>
                      </a:pPr>
                      <a:r>
                        <a:rPr lang="zh-CN" sz="1100" b="1">
                          <a:solidFill>
                            <a:schemeClr val="tx1"/>
                          </a:solidFill>
                          <a:latin typeface="微软雅黑" panose="020B0503020204020204" charset="-122"/>
                          <a:ea typeface="微软雅黑" panose="020B0503020204020204" charset="-122"/>
                        </a:rPr>
                        <a:t>序号</a:t>
                      </a:r>
                      <a:endParaRPr lang="zh-CN" altLang="en-US" sz="1100" b="1">
                        <a:solidFill>
                          <a:schemeClr val="tx1"/>
                        </a:solidFill>
                        <a:latin typeface="微软雅黑" panose="020B0503020204020204" charset="-122"/>
                        <a:ea typeface="微软雅黑" panose="020B0503020204020204" charset="-122"/>
                      </a:endParaRPr>
                    </a:p>
                  </a:txBody>
                  <a:tcPr marL="12700" marR="12700" marT="71755" marB="36195" vert="horz" anchor="ctr" anchorCtr="1"/>
                </a:tc>
                <a:tc>
                  <a:txBody>
                    <a:bodyPr/>
                    <a:p>
                      <a:pPr indent="0" algn="ctr">
                        <a:buNone/>
                      </a:pPr>
                      <a:r>
                        <a:rPr lang="zh-CN" sz="1100" b="1">
                          <a:solidFill>
                            <a:schemeClr val="tx1"/>
                          </a:solidFill>
                          <a:latin typeface="微软雅黑" panose="020B0503020204020204" charset="-122"/>
                          <a:ea typeface="微软雅黑" panose="020B0503020204020204" charset="-122"/>
                        </a:rPr>
                        <a:t>公众号</a:t>
                      </a:r>
                      <a:endParaRPr lang="zh-CN" altLang="en-US" sz="1100" b="1">
                        <a:solidFill>
                          <a:schemeClr val="tx1"/>
                        </a:solidFill>
                        <a:latin typeface="微软雅黑" panose="020B0503020204020204" charset="-122"/>
                        <a:ea typeface="微软雅黑" panose="020B0503020204020204" charset="-122"/>
                      </a:endParaRPr>
                    </a:p>
                  </a:txBody>
                  <a:tcPr marL="12700" marR="12700" marT="71755" marB="36195" vert="horz" anchor="ctr" anchorCtr="1"/>
                </a:tc>
                <a:tc>
                  <a:txBody>
                    <a:bodyPr/>
                    <a:p>
                      <a:pPr indent="0" algn="ctr">
                        <a:buNone/>
                      </a:pPr>
                      <a:r>
                        <a:rPr lang="zh-CN" sz="1100" b="1">
                          <a:solidFill>
                            <a:schemeClr val="tx1"/>
                          </a:solidFill>
                          <a:latin typeface="微软雅黑" panose="020B0503020204020204" charset="-122"/>
                          <a:ea typeface="微软雅黑" panose="020B0503020204020204" charset="-122"/>
                        </a:rPr>
                        <a:t>文章标题</a:t>
                      </a:r>
                      <a:endParaRPr lang="zh-CN" altLang="en-US" sz="1100" b="1">
                        <a:solidFill>
                          <a:schemeClr val="tx1"/>
                        </a:solidFill>
                        <a:latin typeface="微软雅黑" panose="020B0503020204020204" charset="-122"/>
                        <a:ea typeface="微软雅黑" panose="020B0503020204020204" charset="-122"/>
                      </a:endParaRPr>
                    </a:p>
                  </a:txBody>
                  <a:tcPr marL="12700" marR="12700" marT="71755" marB="36195" vert="horz" anchor="ctr" anchorCtr="1"/>
                </a:tc>
                <a:tc>
                  <a:txBody>
                    <a:bodyPr/>
                    <a:p>
                      <a:pPr indent="0" algn="ctr">
                        <a:buNone/>
                      </a:pPr>
                      <a:r>
                        <a:rPr lang="zh-CN" sz="1100" b="1">
                          <a:solidFill>
                            <a:schemeClr val="tx1"/>
                          </a:solidFill>
                          <a:latin typeface="微软雅黑" panose="020B0503020204020204" charset="-122"/>
                          <a:ea typeface="微软雅黑" panose="020B0503020204020204" charset="-122"/>
                          <a:cs typeface="微软雅黑" panose="020B0503020204020204" charset="-122"/>
                        </a:rPr>
                        <a:t>在看数↓</a:t>
                      </a:r>
                      <a:endParaRPr lang="zh-CN" altLang="en-US" sz="1100" b="1">
                        <a:solidFill>
                          <a:schemeClr val="tx1"/>
                        </a:solidFill>
                        <a:latin typeface="微软雅黑" panose="020B0503020204020204" charset="-122"/>
                        <a:ea typeface="微软雅黑" panose="020B0503020204020204" charset="-122"/>
                        <a:cs typeface="微软雅黑" panose="020B0503020204020204" charset="-122"/>
                      </a:endParaRPr>
                    </a:p>
                  </a:txBody>
                  <a:tcPr marL="12700" marR="12700" marT="71755" marB="36195" vert="horz" anchor="ctr" anchorCtr="1"/>
                </a:tc>
                <a:tc>
                  <a:txBody>
                    <a:bodyPr/>
                    <a:p>
                      <a:pPr indent="0" algn="ctr">
                        <a:buNone/>
                      </a:pPr>
                      <a:r>
                        <a:rPr lang="zh-CN" sz="1100" b="1">
                          <a:solidFill>
                            <a:schemeClr val="tx1"/>
                          </a:solidFill>
                          <a:latin typeface="微软雅黑" panose="020B0503020204020204" charset="-122"/>
                          <a:ea typeface="微软雅黑" panose="020B0503020204020204" charset="-122"/>
                          <a:cs typeface="微软雅黑" panose="020B0503020204020204" charset="-122"/>
                        </a:rPr>
                        <a:t>在看率%</a:t>
                      </a:r>
                      <a:endParaRPr lang="zh-CN" altLang="en-US" sz="1100" b="1">
                        <a:solidFill>
                          <a:schemeClr val="tx1"/>
                        </a:solidFill>
                        <a:latin typeface="微软雅黑" panose="020B0503020204020204" charset="-122"/>
                        <a:ea typeface="微软雅黑" panose="020B0503020204020204" charset="-122"/>
                        <a:cs typeface="微软雅黑" panose="020B0503020204020204" charset="-122"/>
                      </a:endParaRPr>
                    </a:p>
                  </a:txBody>
                  <a:tcPr marL="12700" marR="12700" marT="71755" marB="36195" vert="horz" anchor="ctr" anchorCtr="1"/>
                </a:tc>
              </a:tr>
              <a:tr h="304800">
                <a:tc>
                  <a:txBody>
                    <a:bodyPr/>
                    <a:p>
                      <a:pPr indent="0" algn="ctr">
                        <a:buNone/>
                      </a:pPr>
                      <a:r>
                        <a:rPr lang="en-US" sz="1100" b="1">
                          <a:solidFill>
                            <a:srgbClr val="000000"/>
                          </a:solidFill>
                          <a:latin typeface="微软雅黑" panose="020B0503020204020204" charset="-122"/>
                          <a:ea typeface="微软雅黑" panose="020B0503020204020204" charset="-122"/>
                        </a:rPr>
                        <a:t>1</a:t>
                      </a:r>
                      <a:endParaRPr lang="en-US" altLang="en-US" sz="1100" b="1">
                        <a:solidFill>
                          <a:srgbClr val="000000"/>
                        </a:solidFill>
                        <a:latin typeface="微软雅黑" panose="020B0503020204020204" charset="-122"/>
                        <a:ea typeface="微软雅黑" panose="020B0503020204020204" charset="-122"/>
                      </a:endParaRPr>
                    </a:p>
                  </a:txBody>
                  <a:tcPr marL="12700" marR="12700" marT="36195" marB="36195" vert="horz" anchor="ctr" anchorCtr="1"/>
                </a:tc>
                <a:tc>
                  <a:txBody>
                    <a:bodyPr/>
                    <a:p>
                      <a:pPr algn="ctr" fontAlgn="ctr"/>
                      <a:r>
                        <a:rPr lang="zh-CN" altLang="en-US" sz="1100" b="1" i="0">
                          <a:solidFill>
                            <a:srgbClr val="000000"/>
                          </a:solidFill>
                          <a:latin typeface="微软雅黑" panose="020B0503020204020204" charset="-122"/>
                          <a:ea typeface="微软雅黑" panose="020B0503020204020204" charset="-122"/>
                        </a:rPr>
                        <a:t>浙江发布</a:t>
                      </a:r>
                      <a:endParaRPr lang="zh-CN" altLang="en-US" sz="1100" b="1" i="0">
                        <a:solidFill>
                          <a:srgbClr val="000000"/>
                        </a:solidFill>
                        <a:latin typeface="微软雅黑" panose="020B0503020204020204" charset="-122"/>
                        <a:ea typeface="微软雅黑" panose="020B0503020204020204" charset="-122"/>
                      </a:endParaRPr>
                    </a:p>
                  </a:txBody>
                  <a:tcPr marL="9842" marR="9842" marT="9842" marB="0" anchor="ctr" anchorCtr="0"/>
                </a:tc>
                <a:tc>
                  <a:txBody>
                    <a:bodyPr/>
                    <a:p>
                      <a:pPr algn="ctr" fontAlgn="ctr">
                        <a:buClrTx/>
                        <a:buSzTx/>
                        <a:buFontTx/>
                      </a:pPr>
                      <a:r>
                        <a:rPr lang="en-US" altLang="zh-CN" sz="1100" b="0" i="0">
                          <a:solidFill>
                            <a:srgbClr val="000000"/>
                          </a:solidFill>
                          <a:latin typeface="微软雅黑" panose="020B0503020204020204" charset="-122"/>
                          <a:ea typeface="微软雅黑" panose="020B0503020204020204" charset="-122"/>
                        </a:rPr>
                        <a:t>易炼红同志10月28日在全省领导干部会议上的讲话（摘要）</a:t>
                      </a:r>
                      <a:endParaRPr lang="en-US" altLang="zh-CN" sz="1100" b="0" i="0">
                        <a:solidFill>
                          <a:srgbClr val="000000"/>
                        </a:solidFill>
                        <a:latin typeface="微软雅黑" panose="020B0503020204020204" charset="-122"/>
                        <a:ea typeface="微软雅黑" panose="020B0503020204020204" charset="-122"/>
                      </a:endParaRPr>
                    </a:p>
                  </a:txBody>
                  <a:tcPr marL="9842" marR="9842" marT="9842" marB="0" anchor="ctr" anchorCtr="0"/>
                </a:tc>
                <a:tc>
                  <a:txBody>
                    <a:bodyPr/>
                    <a:p>
                      <a:pPr algn="ctr" fontAlgn="ctr"/>
                      <a:r>
                        <a:rPr lang="en-US" altLang="zh-CN" sz="1100" b="0" i="0">
                          <a:solidFill>
                            <a:srgbClr val="000000"/>
                          </a:solidFill>
                          <a:latin typeface="微软雅黑" panose="020B0503020204020204" charset="-122"/>
                          <a:ea typeface="微软雅黑" panose="020B0503020204020204" charset="-122"/>
                        </a:rPr>
                        <a:t>1130</a:t>
                      </a:r>
                      <a:endParaRPr lang="en-US" altLang="zh-CN" sz="1100" b="0" i="0">
                        <a:solidFill>
                          <a:srgbClr val="000000"/>
                        </a:solidFill>
                        <a:latin typeface="微软雅黑" panose="020B0503020204020204" charset="-122"/>
                        <a:ea typeface="微软雅黑" panose="020B0503020204020204" charset="-122"/>
                      </a:endParaRPr>
                    </a:p>
                  </a:txBody>
                  <a:tcPr marL="9842" marR="9842" marT="9842" marB="0" anchor="ctr" anchorCtr="0"/>
                </a:tc>
                <a:tc>
                  <a:txBody>
                    <a:bodyPr/>
                    <a:p>
                      <a:pPr algn="ctr" fontAlgn="ctr"/>
                      <a:r>
                        <a:rPr lang="en-US" altLang="zh-CN" sz="1100" b="0" i="0">
                          <a:solidFill>
                            <a:srgbClr val="000000"/>
                          </a:solidFill>
                          <a:latin typeface="微软雅黑" panose="020B0503020204020204" charset="-122"/>
                          <a:ea typeface="微软雅黑" panose="020B0503020204020204" charset="-122"/>
                        </a:rPr>
                        <a:t>1.13</a:t>
                      </a:r>
                      <a:endParaRPr lang="en-US" altLang="zh-CN" sz="1100" b="0" i="0">
                        <a:solidFill>
                          <a:srgbClr val="000000"/>
                        </a:solidFill>
                        <a:latin typeface="微软雅黑" panose="020B0503020204020204" charset="-122"/>
                        <a:ea typeface="微软雅黑" panose="020B0503020204020204" charset="-122"/>
                      </a:endParaRPr>
                    </a:p>
                  </a:txBody>
                  <a:tcPr marL="9842" marR="9842" marT="9842" marB="0" anchor="ctr" anchorCtr="0"/>
                </a:tc>
              </a:tr>
              <a:tr h="304800">
                <a:tc>
                  <a:txBody>
                    <a:bodyPr/>
                    <a:p>
                      <a:pPr indent="0" algn="ctr">
                        <a:buNone/>
                      </a:pPr>
                      <a:r>
                        <a:rPr lang="en-US" sz="1100" b="1">
                          <a:solidFill>
                            <a:srgbClr val="000000"/>
                          </a:solidFill>
                          <a:latin typeface="微软雅黑" panose="020B0503020204020204" charset="-122"/>
                          <a:ea typeface="微软雅黑" panose="020B0503020204020204" charset="-122"/>
                        </a:rPr>
                        <a:t>2</a:t>
                      </a:r>
                      <a:endParaRPr lang="en-US" altLang="en-US" sz="1100" b="1">
                        <a:solidFill>
                          <a:srgbClr val="000000"/>
                        </a:solidFill>
                        <a:latin typeface="微软雅黑" panose="020B0503020204020204" charset="-122"/>
                        <a:ea typeface="微软雅黑" panose="020B0503020204020204" charset="-122"/>
                      </a:endParaRPr>
                    </a:p>
                  </a:txBody>
                  <a:tcPr marL="12700" marR="12700" marT="12700" vert="horz" anchor="ctr" anchorCtr="1"/>
                </a:tc>
                <a:tc>
                  <a:txBody>
                    <a:bodyPr/>
                    <a:p>
                      <a:pPr algn="ctr" fontAlgn="ctr"/>
                      <a:r>
                        <a:rPr lang="zh-CN" altLang="en-US" sz="1100" b="1" i="0">
                          <a:solidFill>
                            <a:srgbClr val="000000"/>
                          </a:solidFill>
                          <a:latin typeface="微软雅黑" panose="020B0503020204020204" charset="-122"/>
                          <a:ea typeface="微软雅黑" panose="020B0503020204020204" charset="-122"/>
                        </a:rPr>
                        <a:t>上海发布</a:t>
                      </a:r>
                      <a:endParaRPr lang="zh-CN" altLang="en-US" sz="1100" b="1" i="0">
                        <a:solidFill>
                          <a:srgbClr val="000000"/>
                        </a:solidFill>
                        <a:latin typeface="微软雅黑" panose="020B0503020204020204" charset="-122"/>
                        <a:ea typeface="微软雅黑" panose="020B0503020204020204" charset="-122"/>
                      </a:endParaRPr>
                    </a:p>
                  </a:txBody>
                  <a:tcPr marL="9842" marR="9842" marT="9842" marB="0" anchor="ctr" anchorCtr="0"/>
                </a:tc>
                <a:tc>
                  <a:txBody>
                    <a:bodyPr/>
                    <a:p>
                      <a:pPr algn="ctr" fontAlgn="ctr">
                        <a:buClrTx/>
                        <a:buSzTx/>
                        <a:buFontTx/>
                      </a:pPr>
                      <a:r>
                        <a:rPr lang="en-US" altLang="zh-CN" sz="1100" b="0" i="0">
                          <a:solidFill>
                            <a:srgbClr val="000000"/>
                          </a:solidFill>
                          <a:latin typeface="微软雅黑" panose="020B0503020204020204" charset="-122"/>
                          <a:ea typeface="微软雅黑" panose="020B0503020204020204" charset="-122"/>
                        </a:rPr>
                        <a:t>大暴雨！1981年以来11月最大降雨来袭，台风“康妮”已增强为超强台风</a:t>
                      </a:r>
                      <a:endParaRPr lang="en-US" altLang="zh-CN" sz="1100" b="0" i="0">
                        <a:solidFill>
                          <a:srgbClr val="000000"/>
                        </a:solidFill>
                        <a:latin typeface="微软雅黑" panose="020B0503020204020204" charset="-122"/>
                        <a:ea typeface="微软雅黑" panose="020B0503020204020204" charset="-122"/>
                      </a:endParaRPr>
                    </a:p>
                  </a:txBody>
                  <a:tcPr marL="9842" marR="9842" marT="9842" marB="0" anchor="ctr" anchorCtr="0"/>
                </a:tc>
                <a:tc>
                  <a:txBody>
                    <a:bodyPr/>
                    <a:p>
                      <a:pPr algn="ctr" fontAlgn="ctr"/>
                      <a:r>
                        <a:rPr lang="en-US" altLang="zh-CN" sz="1100" b="0" i="0">
                          <a:solidFill>
                            <a:srgbClr val="000000"/>
                          </a:solidFill>
                          <a:latin typeface="微软雅黑" panose="020B0503020204020204" charset="-122"/>
                          <a:ea typeface="微软雅黑" panose="020B0503020204020204" charset="-122"/>
                        </a:rPr>
                        <a:t>1005</a:t>
                      </a:r>
                      <a:endParaRPr lang="en-US" altLang="zh-CN" sz="1100" b="0" i="0">
                        <a:solidFill>
                          <a:srgbClr val="000000"/>
                        </a:solidFill>
                        <a:latin typeface="微软雅黑" panose="020B0503020204020204" charset="-122"/>
                        <a:ea typeface="微软雅黑" panose="020B0503020204020204" charset="-122"/>
                      </a:endParaRPr>
                    </a:p>
                  </a:txBody>
                  <a:tcPr marL="9842" marR="9842" marT="9842" marB="0" anchor="ctr" anchorCtr="0"/>
                </a:tc>
                <a:tc>
                  <a:txBody>
                    <a:bodyPr/>
                    <a:p>
                      <a:pPr algn="ctr" fontAlgn="ctr"/>
                      <a:r>
                        <a:rPr lang="en-US" altLang="zh-CN" sz="1100" b="0" i="0">
                          <a:solidFill>
                            <a:srgbClr val="000000"/>
                          </a:solidFill>
                          <a:latin typeface="微软雅黑" panose="020B0503020204020204" charset="-122"/>
                          <a:ea typeface="微软雅黑" panose="020B0503020204020204" charset="-122"/>
                        </a:rPr>
                        <a:t>1.0</a:t>
                      </a:r>
                      <a:endParaRPr lang="en-US" altLang="zh-CN" sz="1100" b="0" i="0">
                        <a:solidFill>
                          <a:srgbClr val="000000"/>
                        </a:solidFill>
                        <a:latin typeface="微软雅黑" panose="020B0503020204020204" charset="-122"/>
                        <a:ea typeface="微软雅黑" panose="020B0503020204020204" charset="-122"/>
                      </a:endParaRPr>
                    </a:p>
                  </a:txBody>
                  <a:tcPr marL="9842" marR="9842" marT="9842" marB="0" anchor="ctr" anchorCtr="0"/>
                </a:tc>
              </a:tr>
              <a:tr h="304800">
                <a:tc>
                  <a:txBody>
                    <a:bodyPr/>
                    <a:p>
                      <a:pPr indent="0" algn="ctr">
                        <a:buNone/>
                      </a:pPr>
                      <a:r>
                        <a:rPr lang="en-US" sz="1100" b="1">
                          <a:solidFill>
                            <a:srgbClr val="000000"/>
                          </a:solidFill>
                          <a:latin typeface="微软雅黑" panose="020B0503020204020204" charset="-122"/>
                          <a:ea typeface="微软雅黑" panose="020B0503020204020204" charset="-122"/>
                        </a:rPr>
                        <a:t>3</a:t>
                      </a:r>
                      <a:endParaRPr lang="en-US" altLang="en-US" sz="1100" b="1">
                        <a:solidFill>
                          <a:srgbClr val="000000"/>
                        </a:solidFill>
                        <a:latin typeface="微软雅黑" panose="020B0503020204020204" charset="-122"/>
                        <a:ea typeface="微软雅黑" panose="020B0503020204020204" charset="-122"/>
                      </a:endParaRPr>
                    </a:p>
                  </a:txBody>
                  <a:tcPr marL="12700" marR="12700" marT="12700" vert="horz" anchor="ctr" anchorCtr="1"/>
                </a:tc>
                <a:tc>
                  <a:txBody>
                    <a:bodyPr/>
                    <a:p>
                      <a:pPr algn="ctr" fontAlgn="ctr"/>
                      <a:r>
                        <a:rPr lang="zh-CN" altLang="en-US" sz="1100" b="1" i="0">
                          <a:solidFill>
                            <a:srgbClr val="000000"/>
                          </a:solidFill>
                          <a:latin typeface="微软雅黑" panose="020B0503020204020204" charset="-122"/>
                          <a:ea typeface="微软雅黑" panose="020B0503020204020204" charset="-122"/>
                        </a:rPr>
                        <a:t>浙江发布</a:t>
                      </a:r>
                      <a:endParaRPr lang="zh-CN" altLang="en-US" sz="1100" b="1" i="0">
                        <a:solidFill>
                          <a:srgbClr val="000000"/>
                        </a:solidFill>
                        <a:latin typeface="微软雅黑" panose="020B0503020204020204" charset="-122"/>
                        <a:ea typeface="微软雅黑" panose="020B0503020204020204" charset="-122"/>
                      </a:endParaRPr>
                    </a:p>
                  </a:txBody>
                  <a:tcPr marL="9842" marR="9842" marT="9842" marB="0" anchor="ctr" anchorCtr="0"/>
                </a:tc>
                <a:tc>
                  <a:txBody>
                    <a:bodyPr/>
                    <a:p>
                      <a:pPr algn="ctr" fontAlgn="ctr">
                        <a:buClrTx/>
                        <a:buSzTx/>
                        <a:buFontTx/>
                      </a:pPr>
                      <a:r>
                        <a:rPr lang="en-US" altLang="zh-CN" sz="1100" b="0" i="0">
                          <a:solidFill>
                            <a:srgbClr val="000000"/>
                          </a:solidFill>
                          <a:latin typeface="微软雅黑" panose="020B0503020204020204" charset="-122"/>
                          <a:ea typeface="微软雅黑" panose="020B0503020204020204" charset="-122"/>
                        </a:rPr>
                        <a:t>浙江省召开领导干部会议宣布中央决定齐家滨宣布中央决定易炼红主持并讲话王浩讲话</a:t>
                      </a:r>
                      <a:endParaRPr lang="en-US" altLang="zh-CN" sz="1100" b="0" i="0">
                        <a:solidFill>
                          <a:srgbClr val="000000"/>
                        </a:solidFill>
                        <a:latin typeface="微软雅黑" panose="020B0503020204020204" charset="-122"/>
                        <a:ea typeface="微软雅黑" panose="020B0503020204020204" charset="-122"/>
                      </a:endParaRPr>
                    </a:p>
                  </a:txBody>
                  <a:tcPr marL="9842" marR="9842" marT="9842" marB="0" anchor="ctr" anchorCtr="0"/>
                </a:tc>
                <a:tc>
                  <a:txBody>
                    <a:bodyPr/>
                    <a:p>
                      <a:pPr algn="ctr" fontAlgn="ctr"/>
                      <a:r>
                        <a:rPr lang="en-US" altLang="zh-CN" sz="1100" b="0" i="0">
                          <a:solidFill>
                            <a:srgbClr val="000000"/>
                          </a:solidFill>
                          <a:latin typeface="微软雅黑" panose="020B0503020204020204" charset="-122"/>
                          <a:ea typeface="微软雅黑" panose="020B0503020204020204" charset="-122"/>
                        </a:rPr>
                        <a:t>324</a:t>
                      </a:r>
                      <a:endParaRPr lang="en-US" altLang="zh-CN" sz="1100" b="0" i="0">
                        <a:solidFill>
                          <a:srgbClr val="000000"/>
                        </a:solidFill>
                        <a:latin typeface="微软雅黑" panose="020B0503020204020204" charset="-122"/>
                        <a:ea typeface="微软雅黑" panose="020B0503020204020204" charset="-122"/>
                      </a:endParaRPr>
                    </a:p>
                  </a:txBody>
                  <a:tcPr marL="9842" marR="9842" marT="9842" marB="0" anchor="ctr" anchorCtr="0"/>
                </a:tc>
                <a:tc>
                  <a:txBody>
                    <a:bodyPr/>
                    <a:p>
                      <a:pPr algn="ctr" fontAlgn="ctr"/>
                      <a:r>
                        <a:rPr lang="en-US" altLang="zh-CN" sz="1100" b="0" i="0">
                          <a:solidFill>
                            <a:srgbClr val="000000"/>
                          </a:solidFill>
                          <a:latin typeface="微软雅黑" panose="020B0503020204020204" charset="-122"/>
                          <a:ea typeface="微软雅黑" panose="020B0503020204020204" charset="-122"/>
                        </a:rPr>
                        <a:t>0.32</a:t>
                      </a:r>
                      <a:endParaRPr lang="en-US" altLang="zh-CN" sz="1100" b="0" i="0">
                        <a:solidFill>
                          <a:srgbClr val="000000"/>
                        </a:solidFill>
                        <a:latin typeface="微软雅黑" panose="020B0503020204020204" charset="-122"/>
                        <a:ea typeface="微软雅黑" panose="020B0503020204020204" charset="-122"/>
                      </a:endParaRPr>
                    </a:p>
                  </a:txBody>
                  <a:tcPr marL="9842" marR="9842" marT="9842" marB="0" anchor="ctr" anchorCtr="0"/>
                </a:tc>
              </a:tr>
              <a:tr h="344805">
                <a:tc>
                  <a:txBody>
                    <a:bodyPr/>
                    <a:p>
                      <a:pPr indent="0" algn="ctr">
                        <a:buNone/>
                      </a:pPr>
                      <a:r>
                        <a:rPr lang="en-US" sz="1100" b="1">
                          <a:solidFill>
                            <a:srgbClr val="000000"/>
                          </a:solidFill>
                          <a:latin typeface="微软雅黑" panose="020B0503020204020204" charset="-122"/>
                          <a:ea typeface="微软雅黑" panose="020B0503020204020204" charset="-122"/>
                        </a:rPr>
                        <a:t>4</a:t>
                      </a:r>
                      <a:endParaRPr lang="en-US" altLang="en-US" sz="1100" b="1">
                        <a:solidFill>
                          <a:srgbClr val="000000"/>
                        </a:solidFill>
                        <a:latin typeface="微软雅黑" panose="020B0503020204020204" charset="-122"/>
                        <a:ea typeface="微软雅黑" panose="020B0503020204020204" charset="-122"/>
                      </a:endParaRPr>
                    </a:p>
                  </a:txBody>
                  <a:tcPr marL="12700" marR="12700" marT="12700" vert="horz" anchor="ctr" anchorCtr="1"/>
                </a:tc>
                <a:tc>
                  <a:txBody>
                    <a:bodyPr/>
                    <a:p>
                      <a:pPr algn="ctr" fontAlgn="ctr"/>
                      <a:r>
                        <a:rPr lang="zh-CN" altLang="en-US" sz="1100" b="1" i="0">
                          <a:solidFill>
                            <a:srgbClr val="000000"/>
                          </a:solidFill>
                          <a:latin typeface="微软雅黑" panose="020B0503020204020204" charset="-122"/>
                          <a:ea typeface="微软雅黑" panose="020B0503020204020204" charset="-122"/>
                        </a:rPr>
                        <a:t>上海发布</a:t>
                      </a:r>
                      <a:endParaRPr lang="zh-CN" altLang="en-US" sz="1100" b="1" i="0">
                        <a:solidFill>
                          <a:srgbClr val="000000"/>
                        </a:solidFill>
                        <a:latin typeface="微软雅黑" panose="020B0503020204020204" charset="-122"/>
                        <a:ea typeface="微软雅黑" panose="020B0503020204020204" charset="-122"/>
                      </a:endParaRPr>
                    </a:p>
                  </a:txBody>
                  <a:tcPr marL="9842" marR="9842" marT="9842" marB="0" anchor="ctr" anchorCtr="0"/>
                </a:tc>
                <a:tc>
                  <a:txBody>
                    <a:bodyPr/>
                    <a:p>
                      <a:pPr algn="ctr" fontAlgn="ctr">
                        <a:buClrTx/>
                        <a:buSzTx/>
                        <a:buFontTx/>
                      </a:pPr>
                      <a:r>
                        <a:rPr lang="en-US" altLang="zh-CN" sz="1100" b="0" i="0">
                          <a:solidFill>
                            <a:srgbClr val="000000"/>
                          </a:solidFill>
                          <a:latin typeface="微软雅黑" panose="020B0503020204020204" charset="-122"/>
                          <a:ea typeface="微软雅黑" panose="020B0503020204020204" charset="-122"/>
                        </a:rPr>
                        <a:t>台风“康妮”将带来大风大暴雨，这些安全提示请收好！</a:t>
                      </a:r>
                      <a:endParaRPr lang="en-US" altLang="zh-CN" sz="1100" b="0" i="0">
                        <a:solidFill>
                          <a:srgbClr val="000000"/>
                        </a:solidFill>
                        <a:latin typeface="微软雅黑" panose="020B0503020204020204" charset="-122"/>
                        <a:ea typeface="微软雅黑" panose="020B0503020204020204" charset="-122"/>
                      </a:endParaRPr>
                    </a:p>
                  </a:txBody>
                  <a:tcPr marL="9842" marR="9842" marT="9842" marB="0" anchor="ctr" anchorCtr="0"/>
                </a:tc>
                <a:tc>
                  <a:txBody>
                    <a:bodyPr/>
                    <a:p>
                      <a:pPr algn="ctr" fontAlgn="ctr"/>
                      <a:r>
                        <a:rPr lang="en-US" altLang="zh-CN" sz="1100" b="0" i="0">
                          <a:solidFill>
                            <a:srgbClr val="000000"/>
                          </a:solidFill>
                          <a:latin typeface="微软雅黑" panose="020B0503020204020204" charset="-122"/>
                          <a:ea typeface="微软雅黑" panose="020B0503020204020204" charset="-122"/>
                        </a:rPr>
                        <a:t>306</a:t>
                      </a:r>
                      <a:endParaRPr lang="en-US" altLang="zh-CN" sz="1100" b="0" i="0">
                        <a:solidFill>
                          <a:srgbClr val="000000"/>
                        </a:solidFill>
                        <a:latin typeface="微软雅黑" panose="020B0503020204020204" charset="-122"/>
                        <a:ea typeface="微软雅黑" panose="020B0503020204020204" charset="-122"/>
                      </a:endParaRPr>
                    </a:p>
                  </a:txBody>
                  <a:tcPr marL="9842" marR="9842" marT="9842" marB="0" anchor="ctr" anchorCtr="0"/>
                </a:tc>
                <a:tc>
                  <a:txBody>
                    <a:bodyPr/>
                    <a:p>
                      <a:pPr algn="ctr" fontAlgn="ctr"/>
                      <a:r>
                        <a:rPr lang="en-US" altLang="zh-CN" sz="1100" b="0" i="0">
                          <a:solidFill>
                            <a:srgbClr val="000000"/>
                          </a:solidFill>
                          <a:latin typeface="微软雅黑" panose="020B0503020204020204" charset="-122"/>
                          <a:ea typeface="微软雅黑" panose="020B0503020204020204" charset="-122"/>
                        </a:rPr>
                        <a:t>0.31</a:t>
                      </a:r>
                      <a:endParaRPr lang="en-US" altLang="zh-CN" sz="1100" b="0" i="0">
                        <a:solidFill>
                          <a:srgbClr val="000000"/>
                        </a:solidFill>
                        <a:latin typeface="微软雅黑" panose="020B0503020204020204" charset="-122"/>
                        <a:ea typeface="微软雅黑" panose="020B0503020204020204" charset="-122"/>
                      </a:endParaRPr>
                    </a:p>
                  </a:txBody>
                  <a:tcPr marL="9842" marR="9842" marT="9842" marB="0" anchor="ctr" anchorCtr="0"/>
                </a:tc>
              </a:tr>
              <a:tr h="304800">
                <a:tc>
                  <a:txBody>
                    <a:bodyPr/>
                    <a:p>
                      <a:pPr indent="0" algn="ctr">
                        <a:buNone/>
                      </a:pPr>
                      <a:r>
                        <a:rPr lang="en-US" sz="1100" b="1">
                          <a:solidFill>
                            <a:srgbClr val="000000"/>
                          </a:solidFill>
                          <a:latin typeface="微软雅黑" panose="020B0503020204020204" charset="-122"/>
                          <a:ea typeface="微软雅黑" panose="020B0503020204020204" charset="-122"/>
                        </a:rPr>
                        <a:t>5</a:t>
                      </a:r>
                      <a:endParaRPr lang="en-US" altLang="en-US" sz="1100" b="1">
                        <a:solidFill>
                          <a:srgbClr val="000000"/>
                        </a:solidFill>
                        <a:latin typeface="微软雅黑" panose="020B0503020204020204" charset="-122"/>
                        <a:ea typeface="微软雅黑" panose="020B0503020204020204" charset="-122"/>
                      </a:endParaRPr>
                    </a:p>
                  </a:txBody>
                  <a:tcPr marL="12700" marR="12700" marT="12700" vert="horz" anchor="ctr" anchorCtr="1"/>
                </a:tc>
                <a:tc>
                  <a:txBody>
                    <a:bodyPr/>
                    <a:p>
                      <a:pPr algn="ctr" fontAlgn="ctr"/>
                      <a:r>
                        <a:rPr lang="zh-CN" altLang="en-US" sz="1100" b="1" i="0">
                          <a:solidFill>
                            <a:srgbClr val="000000"/>
                          </a:solidFill>
                          <a:latin typeface="微软雅黑" panose="020B0503020204020204" charset="-122"/>
                          <a:ea typeface="微软雅黑" panose="020B0503020204020204" charset="-122"/>
                        </a:rPr>
                        <a:t>上海发布</a:t>
                      </a:r>
                      <a:endParaRPr lang="zh-CN" altLang="en-US" sz="1100" b="1" i="0">
                        <a:solidFill>
                          <a:srgbClr val="000000"/>
                        </a:solidFill>
                        <a:latin typeface="微软雅黑" panose="020B0503020204020204" charset="-122"/>
                        <a:ea typeface="微软雅黑" panose="020B0503020204020204" charset="-122"/>
                      </a:endParaRPr>
                    </a:p>
                  </a:txBody>
                  <a:tcPr marL="9842" marR="9842" marT="9842" marB="0" anchor="ctr" anchorCtr="0"/>
                </a:tc>
                <a:tc>
                  <a:txBody>
                    <a:bodyPr/>
                    <a:p>
                      <a:pPr algn="ctr" fontAlgn="ctr">
                        <a:buClrTx/>
                        <a:buSzTx/>
                        <a:buFontTx/>
                      </a:pPr>
                      <a:r>
                        <a:rPr lang="en-US" altLang="zh-CN" sz="1100" b="0" i="0">
                          <a:solidFill>
                            <a:srgbClr val="000000"/>
                          </a:solidFill>
                          <a:latin typeface="微软雅黑" panose="020B0503020204020204" charset="-122"/>
                          <a:ea typeface="微软雅黑" panose="020B0503020204020204" charset="-122"/>
                        </a:rPr>
                        <a:t>暴雨蓝色预警发布！全市启动防汛防台四级响应行动</a:t>
                      </a:r>
                      <a:endParaRPr lang="en-US" altLang="zh-CN" sz="1100" b="0" i="0">
                        <a:solidFill>
                          <a:srgbClr val="000000"/>
                        </a:solidFill>
                        <a:latin typeface="微软雅黑" panose="020B0503020204020204" charset="-122"/>
                        <a:ea typeface="微软雅黑" panose="020B0503020204020204" charset="-122"/>
                      </a:endParaRPr>
                    </a:p>
                  </a:txBody>
                  <a:tcPr marL="9842" marR="9842" marT="9842" marB="0" anchor="ctr" anchorCtr="0"/>
                </a:tc>
                <a:tc>
                  <a:txBody>
                    <a:bodyPr/>
                    <a:p>
                      <a:pPr algn="ctr" fontAlgn="ctr"/>
                      <a:r>
                        <a:rPr lang="en-US" altLang="zh-CN" sz="1100" b="0" i="0">
                          <a:solidFill>
                            <a:srgbClr val="000000"/>
                          </a:solidFill>
                          <a:latin typeface="微软雅黑" panose="020B0503020204020204" charset="-122"/>
                          <a:ea typeface="微软雅黑" panose="020B0503020204020204" charset="-122"/>
                        </a:rPr>
                        <a:t>265</a:t>
                      </a:r>
                      <a:endParaRPr lang="en-US" altLang="zh-CN" sz="1100" b="0" i="0">
                        <a:solidFill>
                          <a:srgbClr val="000000"/>
                        </a:solidFill>
                        <a:latin typeface="微软雅黑" panose="020B0503020204020204" charset="-122"/>
                        <a:ea typeface="微软雅黑" panose="020B0503020204020204" charset="-122"/>
                      </a:endParaRPr>
                    </a:p>
                  </a:txBody>
                  <a:tcPr marL="9842" marR="9842" marT="9842" marB="0" anchor="ctr" anchorCtr="0"/>
                </a:tc>
                <a:tc>
                  <a:txBody>
                    <a:bodyPr/>
                    <a:p>
                      <a:pPr algn="ctr" fontAlgn="ctr"/>
                      <a:r>
                        <a:rPr lang="en-US" altLang="zh-CN" sz="1100" b="0" i="0">
                          <a:solidFill>
                            <a:srgbClr val="000000"/>
                          </a:solidFill>
                          <a:latin typeface="微软雅黑" panose="020B0503020204020204" charset="-122"/>
                          <a:ea typeface="微软雅黑" panose="020B0503020204020204" charset="-122"/>
                        </a:rPr>
                        <a:t>0.26</a:t>
                      </a:r>
                      <a:endParaRPr lang="en-US" altLang="zh-CN" sz="1100" b="0" i="0">
                        <a:solidFill>
                          <a:srgbClr val="000000"/>
                        </a:solidFill>
                        <a:latin typeface="微软雅黑" panose="020B0503020204020204" charset="-122"/>
                        <a:ea typeface="微软雅黑" panose="020B0503020204020204" charset="-122"/>
                      </a:endParaRPr>
                    </a:p>
                  </a:txBody>
                  <a:tcPr marL="9842" marR="9842" marT="9842" marB="0" anchor="ctr" anchorCtr="0"/>
                </a:tc>
              </a:tr>
              <a:tr h="344805">
                <a:tc>
                  <a:txBody>
                    <a:bodyPr/>
                    <a:p>
                      <a:pPr indent="0" algn="ctr">
                        <a:buNone/>
                      </a:pPr>
                      <a:r>
                        <a:rPr lang="en-US" sz="1100" b="1">
                          <a:solidFill>
                            <a:srgbClr val="000000"/>
                          </a:solidFill>
                          <a:latin typeface="微软雅黑" panose="020B0503020204020204" charset="-122"/>
                          <a:ea typeface="微软雅黑" panose="020B0503020204020204" charset="-122"/>
                        </a:rPr>
                        <a:t>6</a:t>
                      </a:r>
                      <a:endParaRPr lang="en-US" altLang="en-US" sz="1100" b="1">
                        <a:solidFill>
                          <a:srgbClr val="000000"/>
                        </a:solidFill>
                        <a:latin typeface="微软雅黑" panose="020B0503020204020204" charset="-122"/>
                        <a:ea typeface="微软雅黑" panose="020B0503020204020204" charset="-122"/>
                      </a:endParaRPr>
                    </a:p>
                  </a:txBody>
                  <a:tcPr marL="12700" marR="12700" marT="12700" vert="horz" anchor="ctr" anchorCtr="1"/>
                </a:tc>
                <a:tc>
                  <a:txBody>
                    <a:bodyPr/>
                    <a:p>
                      <a:pPr algn="ctr" fontAlgn="ctr"/>
                      <a:r>
                        <a:rPr lang="zh-CN" altLang="en-US" sz="1100" b="1" i="0">
                          <a:solidFill>
                            <a:srgbClr val="000000"/>
                          </a:solidFill>
                          <a:latin typeface="微软雅黑" panose="020B0503020204020204" charset="-122"/>
                          <a:ea typeface="微软雅黑" panose="020B0503020204020204" charset="-122"/>
                        </a:rPr>
                        <a:t>上海发布</a:t>
                      </a:r>
                      <a:endParaRPr lang="zh-CN" altLang="en-US" sz="1100" b="1" i="0">
                        <a:solidFill>
                          <a:srgbClr val="000000"/>
                        </a:solidFill>
                        <a:latin typeface="微软雅黑" panose="020B0503020204020204" charset="-122"/>
                        <a:ea typeface="微软雅黑" panose="020B0503020204020204" charset="-122"/>
                      </a:endParaRPr>
                    </a:p>
                  </a:txBody>
                  <a:tcPr marL="9842" marR="9842" marT="9842" marB="0" anchor="ctr" anchorCtr="0"/>
                </a:tc>
                <a:tc>
                  <a:txBody>
                    <a:bodyPr/>
                    <a:p>
                      <a:pPr algn="ctr" fontAlgn="ctr">
                        <a:buClrTx/>
                        <a:buSzTx/>
                        <a:buFontTx/>
                      </a:pPr>
                      <a:r>
                        <a:rPr lang="en-US" altLang="zh-CN" sz="1100" b="0" i="0">
                          <a:solidFill>
                            <a:srgbClr val="000000"/>
                          </a:solidFill>
                          <a:latin typeface="微软雅黑" panose="020B0503020204020204" charset="-122"/>
                          <a:ea typeface="微软雅黑" panose="020B0503020204020204" charset="-122"/>
                        </a:rPr>
                        <a:t>陈吉宁会见高瓴创始人张磊和跨国企业家海外投资人代表</a:t>
                      </a:r>
                      <a:endParaRPr lang="en-US" altLang="zh-CN" sz="1100" b="0" i="0">
                        <a:solidFill>
                          <a:srgbClr val="000000"/>
                        </a:solidFill>
                        <a:latin typeface="微软雅黑" panose="020B0503020204020204" charset="-122"/>
                        <a:ea typeface="微软雅黑" panose="020B0503020204020204" charset="-122"/>
                      </a:endParaRPr>
                    </a:p>
                  </a:txBody>
                  <a:tcPr marL="9842" marR="9842" marT="9842" marB="0" anchor="ctr" anchorCtr="0"/>
                </a:tc>
                <a:tc>
                  <a:txBody>
                    <a:bodyPr/>
                    <a:p>
                      <a:pPr algn="ctr" fontAlgn="ctr"/>
                      <a:r>
                        <a:rPr lang="en-US" altLang="zh-CN" sz="1100" b="0" i="0">
                          <a:solidFill>
                            <a:srgbClr val="000000"/>
                          </a:solidFill>
                          <a:latin typeface="微软雅黑" panose="020B0503020204020204" charset="-122"/>
                          <a:ea typeface="微软雅黑" panose="020B0503020204020204" charset="-122"/>
                        </a:rPr>
                        <a:t>249</a:t>
                      </a:r>
                      <a:endParaRPr lang="en-US" altLang="zh-CN" sz="1100" b="0" i="0">
                        <a:solidFill>
                          <a:srgbClr val="000000"/>
                        </a:solidFill>
                        <a:latin typeface="微软雅黑" panose="020B0503020204020204" charset="-122"/>
                        <a:ea typeface="微软雅黑" panose="020B0503020204020204" charset="-122"/>
                      </a:endParaRPr>
                    </a:p>
                  </a:txBody>
                  <a:tcPr marL="9842" marR="9842" marT="9842" marB="0" anchor="ctr" anchorCtr="0"/>
                </a:tc>
                <a:tc>
                  <a:txBody>
                    <a:bodyPr/>
                    <a:p>
                      <a:pPr algn="ctr" fontAlgn="ctr"/>
                      <a:r>
                        <a:rPr lang="en-US" altLang="zh-CN" sz="1100" b="0" i="0">
                          <a:solidFill>
                            <a:srgbClr val="000000"/>
                          </a:solidFill>
                          <a:latin typeface="微软雅黑" panose="020B0503020204020204" charset="-122"/>
                          <a:ea typeface="微软雅黑" panose="020B0503020204020204" charset="-122"/>
                        </a:rPr>
                        <a:t>0.25</a:t>
                      </a:r>
                      <a:endParaRPr lang="en-US" altLang="zh-CN" sz="1100" b="0" i="0">
                        <a:solidFill>
                          <a:srgbClr val="000000"/>
                        </a:solidFill>
                        <a:latin typeface="微软雅黑" panose="020B0503020204020204" charset="-122"/>
                        <a:ea typeface="微软雅黑" panose="020B0503020204020204" charset="-122"/>
                      </a:endParaRPr>
                    </a:p>
                  </a:txBody>
                  <a:tcPr marL="9842" marR="9842" marT="9842" marB="0" anchor="ctr" anchorCtr="0"/>
                </a:tc>
              </a:tr>
              <a:tr h="304800">
                <a:tc>
                  <a:txBody>
                    <a:bodyPr/>
                    <a:p>
                      <a:pPr indent="0" algn="ctr">
                        <a:buNone/>
                      </a:pPr>
                      <a:r>
                        <a:rPr lang="en-US" sz="1100" b="1">
                          <a:solidFill>
                            <a:srgbClr val="000000"/>
                          </a:solidFill>
                          <a:latin typeface="微软雅黑" panose="020B0503020204020204" charset="-122"/>
                          <a:ea typeface="微软雅黑" panose="020B0503020204020204" charset="-122"/>
                        </a:rPr>
                        <a:t>7</a:t>
                      </a:r>
                      <a:endParaRPr lang="en-US" altLang="en-US" sz="1100" b="1">
                        <a:solidFill>
                          <a:srgbClr val="000000"/>
                        </a:solidFill>
                        <a:latin typeface="微软雅黑" panose="020B0503020204020204" charset="-122"/>
                        <a:ea typeface="微软雅黑" panose="020B0503020204020204" charset="-122"/>
                      </a:endParaRPr>
                    </a:p>
                  </a:txBody>
                  <a:tcPr marL="12700" marR="12700" marT="12700" vert="horz" anchor="ctr" anchorCtr="1"/>
                </a:tc>
                <a:tc>
                  <a:txBody>
                    <a:bodyPr/>
                    <a:p>
                      <a:pPr algn="ctr" fontAlgn="ctr"/>
                      <a:r>
                        <a:rPr lang="zh-CN" altLang="en-US" sz="1100" b="1" i="0">
                          <a:solidFill>
                            <a:srgbClr val="000000"/>
                          </a:solidFill>
                          <a:latin typeface="微软雅黑" panose="020B0503020204020204" charset="-122"/>
                          <a:ea typeface="微软雅黑" panose="020B0503020204020204" charset="-122"/>
                        </a:rPr>
                        <a:t>上海发布</a:t>
                      </a:r>
                      <a:endParaRPr lang="zh-CN" altLang="en-US" sz="1100" b="1" i="0">
                        <a:solidFill>
                          <a:srgbClr val="000000"/>
                        </a:solidFill>
                        <a:latin typeface="微软雅黑" panose="020B0503020204020204" charset="-122"/>
                        <a:ea typeface="微软雅黑" panose="020B0503020204020204" charset="-122"/>
                      </a:endParaRPr>
                    </a:p>
                  </a:txBody>
                  <a:tcPr marL="9842" marR="9842" marT="9842" marB="0" anchor="ctr" anchorCtr="0"/>
                </a:tc>
                <a:tc>
                  <a:txBody>
                    <a:bodyPr/>
                    <a:p>
                      <a:pPr algn="ctr" fontAlgn="ctr">
                        <a:buClrTx/>
                        <a:buSzTx/>
                        <a:buFontTx/>
                      </a:pPr>
                      <a:r>
                        <a:rPr lang="en-US" altLang="zh-CN" sz="1100" b="0" i="0">
                          <a:solidFill>
                            <a:srgbClr val="000000"/>
                          </a:solidFill>
                          <a:latin typeface="微软雅黑" panose="020B0503020204020204" charset="-122"/>
                          <a:ea typeface="微软雅黑" panose="020B0503020204020204" charset="-122"/>
                        </a:rPr>
                        <a:t>明后天大到暴雨，降水时段叠加返程高峰，请注意道路交通安全！</a:t>
                      </a:r>
                      <a:endParaRPr lang="en-US" altLang="zh-CN" sz="1100" b="0" i="0">
                        <a:solidFill>
                          <a:srgbClr val="000000"/>
                        </a:solidFill>
                        <a:latin typeface="微软雅黑" panose="020B0503020204020204" charset="-122"/>
                        <a:ea typeface="微软雅黑" panose="020B0503020204020204" charset="-122"/>
                      </a:endParaRPr>
                    </a:p>
                  </a:txBody>
                  <a:tcPr marL="9842" marR="9842" marT="9842" marB="0" anchor="ctr" anchorCtr="0"/>
                </a:tc>
                <a:tc>
                  <a:txBody>
                    <a:bodyPr/>
                    <a:p>
                      <a:pPr algn="ctr" fontAlgn="ctr"/>
                      <a:r>
                        <a:rPr lang="en-US" altLang="zh-CN" sz="1100" b="0" i="0">
                          <a:solidFill>
                            <a:srgbClr val="000000"/>
                          </a:solidFill>
                          <a:latin typeface="微软雅黑" panose="020B0503020204020204" charset="-122"/>
                          <a:ea typeface="微软雅黑" panose="020B0503020204020204" charset="-122"/>
                        </a:rPr>
                        <a:t>239</a:t>
                      </a:r>
                      <a:endParaRPr lang="en-US" altLang="zh-CN" sz="1100" b="0" i="0">
                        <a:solidFill>
                          <a:srgbClr val="000000"/>
                        </a:solidFill>
                        <a:latin typeface="微软雅黑" panose="020B0503020204020204" charset="-122"/>
                        <a:ea typeface="微软雅黑" panose="020B0503020204020204" charset="-122"/>
                      </a:endParaRPr>
                    </a:p>
                  </a:txBody>
                  <a:tcPr marL="9842" marR="9842" marT="9842" marB="0" anchor="ctr" anchorCtr="0"/>
                </a:tc>
                <a:tc>
                  <a:txBody>
                    <a:bodyPr/>
                    <a:p>
                      <a:pPr algn="ctr" fontAlgn="ctr"/>
                      <a:r>
                        <a:rPr lang="en-US" altLang="zh-CN" sz="1100" b="0" i="0">
                          <a:solidFill>
                            <a:srgbClr val="000000"/>
                          </a:solidFill>
                          <a:latin typeface="微软雅黑" panose="020B0503020204020204" charset="-122"/>
                          <a:ea typeface="微软雅黑" panose="020B0503020204020204" charset="-122"/>
                        </a:rPr>
                        <a:t>0.24</a:t>
                      </a:r>
                      <a:endParaRPr lang="en-US" altLang="zh-CN" sz="1100" b="0" i="0">
                        <a:solidFill>
                          <a:srgbClr val="000000"/>
                        </a:solidFill>
                        <a:latin typeface="微软雅黑" panose="020B0503020204020204" charset="-122"/>
                        <a:ea typeface="微软雅黑" panose="020B0503020204020204" charset="-122"/>
                      </a:endParaRPr>
                    </a:p>
                  </a:txBody>
                  <a:tcPr marL="9842" marR="9842" marT="9842" marB="0" anchor="ctr" anchorCtr="0"/>
                </a:tc>
              </a:tr>
              <a:tr h="304800">
                <a:tc>
                  <a:txBody>
                    <a:bodyPr/>
                    <a:p>
                      <a:pPr indent="0" algn="ctr">
                        <a:buNone/>
                      </a:pPr>
                      <a:r>
                        <a:rPr lang="en-US" sz="1100" b="1">
                          <a:solidFill>
                            <a:srgbClr val="000000"/>
                          </a:solidFill>
                          <a:latin typeface="微软雅黑" panose="020B0503020204020204" charset="-122"/>
                          <a:ea typeface="微软雅黑" panose="020B0503020204020204" charset="-122"/>
                        </a:rPr>
                        <a:t>8</a:t>
                      </a:r>
                      <a:endParaRPr lang="en-US" altLang="en-US" sz="1100" b="1">
                        <a:solidFill>
                          <a:srgbClr val="000000"/>
                        </a:solidFill>
                        <a:latin typeface="微软雅黑" panose="020B0503020204020204" charset="-122"/>
                        <a:ea typeface="微软雅黑" panose="020B0503020204020204" charset="-122"/>
                      </a:endParaRPr>
                    </a:p>
                  </a:txBody>
                  <a:tcPr marL="12700" marR="12700" marT="12700" vert="horz" anchor="ctr" anchorCtr="1"/>
                </a:tc>
                <a:tc>
                  <a:txBody>
                    <a:bodyPr/>
                    <a:p>
                      <a:pPr algn="ctr" fontAlgn="ctr"/>
                      <a:r>
                        <a:rPr lang="zh-CN" altLang="en-US" sz="1100" b="1" i="0">
                          <a:solidFill>
                            <a:srgbClr val="000000"/>
                          </a:solidFill>
                          <a:latin typeface="微软雅黑" panose="020B0503020204020204" charset="-122"/>
                          <a:ea typeface="微软雅黑" panose="020B0503020204020204" charset="-122"/>
                        </a:rPr>
                        <a:t>上海发布</a:t>
                      </a:r>
                      <a:endParaRPr lang="zh-CN" altLang="en-US" sz="1100" b="1" i="0">
                        <a:solidFill>
                          <a:srgbClr val="000000"/>
                        </a:solidFill>
                        <a:latin typeface="微软雅黑" panose="020B0503020204020204" charset="-122"/>
                        <a:ea typeface="微软雅黑" panose="020B0503020204020204" charset="-122"/>
                      </a:endParaRPr>
                    </a:p>
                  </a:txBody>
                  <a:tcPr marL="9842" marR="9842" marT="9842" marB="0" anchor="ctr" anchorCtr="0"/>
                </a:tc>
                <a:tc>
                  <a:txBody>
                    <a:bodyPr/>
                    <a:p>
                      <a:pPr algn="ctr" fontAlgn="ctr">
                        <a:buClrTx/>
                        <a:buSzTx/>
                        <a:buFontTx/>
                      </a:pPr>
                      <a:r>
                        <a:rPr lang="en-US" altLang="zh-CN" sz="1100" b="0" i="0">
                          <a:solidFill>
                            <a:srgbClr val="000000"/>
                          </a:solidFill>
                          <a:latin typeface="微软雅黑" panose="020B0503020204020204" charset="-122"/>
                          <a:ea typeface="微软雅黑" panose="020B0503020204020204" charset="-122"/>
                        </a:rPr>
                        <a:t>今年最大“超级月亮”你看到了吗？一起来云赏月~</a:t>
                      </a:r>
                      <a:endParaRPr lang="en-US" altLang="zh-CN" sz="1100" b="0" i="0">
                        <a:solidFill>
                          <a:srgbClr val="000000"/>
                        </a:solidFill>
                        <a:latin typeface="微软雅黑" panose="020B0503020204020204" charset="-122"/>
                        <a:ea typeface="微软雅黑" panose="020B0503020204020204" charset="-122"/>
                      </a:endParaRPr>
                    </a:p>
                  </a:txBody>
                  <a:tcPr marL="9842" marR="9842" marT="9842" marB="0" anchor="ctr" anchorCtr="0"/>
                </a:tc>
                <a:tc>
                  <a:txBody>
                    <a:bodyPr/>
                    <a:p>
                      <a:pPr algn="ctr" fontAlgn="ctr"/>
                      <a:r>
                        <a:rPr lang="en-US" altLang="zh-CN" sz="1100" b="0" i="0">
                          <a:solidFill>
                            <a:srgbClr val="000000"/>
                          </a:solidFill>
                          <a:latin typeface="微软雅黑" panose="020B0503020204020204" charset="-122"/>
                          <a:ea typeface="微软雅黑" panose="020B0503020204020204" charset="-122"/>
                        </a:rPr>
                        <a:t>218</a:t>
                      </a:r>
                      <a:endParaRPr lang="en-US" altLang="zh-CN" sz="1100" b="0" i="0">
                        <a:solidFill>
                          <a:srgbClr val="000000"/>
                        </a:solidFill>
                        <a:latin typeface="微软雅黑" panose="020B0503020204020204" charset="-122"/>
                        <a:ea typeface="微软雅黑" panose="020B0503020204020204" charset="-122"/>
                      </a:endParaRPr>
                    </a:p>
                  </a:txBody>
                  <a:tcPr marL="9842" marR="9842" marT="9842" marB="0" anchor="ctr" anchorCtr="0"/>
                </a:tc>
                <a:tc>
                  <a:txBody>
                    <a:bodyPr/>
                    <a:p>
                      <a:pPr algn="ctr" fontAlgn="ctr"/>
                      <a:r>
                        <a:rPr lang="en-US" altLang="zh-CN" sz="1100" b="0" i="0">
                          <a:solidFill>
                            <a:srgbClr val="000000"/>
                          </a:solidFill>
                          <a:latin typeface="微软雅黑" panose="020B0503020204020204" charset="-122"/>
                          <a:ea typeface="微软雅黑" panose="020B0503020204020204" charset="-122"/>
                        </a:rPr>
                        <a:t>0.22</a:t>
                      </a:r>
                      <a:endParaRPr lang="en-US" altLang="zh-CN" sz="1100" b="0" i="0">
                        <a:solidFill>
                          <a:srgbClr val="000000"/>
                        </a:solidFill>
                        <a:latin typeface="微软雅黑" panose="020B0503020204020204" charset="-122"/>
                        <a:ea typeface="微软雅黑" panose="020B0503020204020204" charset="-122"/>
                      </a:endParaRPr>
                    </a:p>
                  </a:txBody>
                  <a:tcPr marL="9842" marR="9842" marT="9842" marB="0" anchor="ctr" anchorCtr="0"/>
                </a:tc>
              </a:tr>
              <a:tr h="405130">
                <a:tc>
                  <a:txBody>
                    <a:bodyPr/>
                    <a:p>
                      <a:pPr indent="0" algn="ctr">
                        <a:buNone/>
                      </a:pPr>
                      <a:r>
                        <a:rPr lang="en-US" sz="1100" b="1">
                          <a:solidFill>
                            <a:srgbClr val="000000"/>
                          </a:solidFill>
                          <a:latin typeface="微软雅黑" panose="020B0503020204020204" charset="-122"/>
                          <a:ea typeface="微软雅黑" panose="020B0503020204020204" charset="-122"/>
                        </a:rPr>
                        <a:t>9</a:t>
                      </a:r>
                      <a:endParaRPr lang="en-US" altLang="en-US" sz="1100" b="1">
                        <a:solidFill>
                          <a:srgbClr val="000000"/>
                        </a:solidFill>
                        <a:latin typeface="微软雅黑" panose="020B0503020204020204" charset="-122"/>
                        <a:ea typeface="微软雅黑" panose="020B0503020204020204" charset="-122"/>
                      </a:endParaRPr>
                    </a:p>
                  </a:txBody>
                  <a:tcPr marL="12700" marR="12700" marT="12700" vert="horz" anchor="ctr" anchorCtr="1"/>
                </a:tc>
                <a:tc>
                  <a:txBody>
                    <a:bodyPr/>
                    <a:p>
                      <a:pPr algn="ctr" fontAlgn="ctr"/>
                      <a:r>
                        <a:rPr lang="zh-CN" altLang="en-US" sz="1100" b="1" i="0">
                          <a:solidFill>
                            <a:srgbClr val="000000"/>
                          </a:solidFill>
                          <a:latin typeface="微软雅黑" panose="020B0503020204020204" charset="-122"/>
                          <a:ea typeface="微软雅黑" panose="020B0503020204020204" charset="-122"/>
                        </a:rPr>
                        <a:t>上海发布</a:t>
                      </a:r>
                      <a:endParaRPr lang="zh-CN" altLang="en-US" sz="1100" b="1" i="0">
                        <a:solidFill>
                          <a:srgbClr val="000000"/>
                        </a:solidFill>
                        <a:latin typeface="微软雅黑" panose="020B0503020204020204" charset="-122"/>
                        <a:ea typeface="微软雅黑" panose="020B0503020204020204" charset="-122"/>
                      </a:endParaRPr>
                    </a:p>
                  </a:txBody>
                  <a:tcPr marL="9842" marR="9842" marT="9842" marB="0" anchor="ctr" anchorCtr="0"/>
                </a:tc>
                <a:tc>
                  <a:txBody>
                    <a:bodyPr/>
                    <a:p>
                      <a:pPr algn="ctr" fontAlgn="ctr">
                        <a:buClrTx/>
                        <a:buSzTx/>
                        <a:buFontTx/>
                      </a:pPr>
                      <a:r>
                        <a:rPr lang="en-US" altLang="zh-CN" sz="1100" b="0" i="0">
                          <a:solidFill>
                            <a:srgbClr val="000000"/>
                          </a:solidFill>
                          <a:latin typeface="微软雅黑" panose="020B0503020204020204" charset="-122"/>
                          <a:ea typeface="微软雅黑" panose="020B0503020204020204" charset="-122"/>
                        </a:rPr>
                        <a:t>沪上“顶流”之旅三日游，这个安排你心动了吗？</a:t>
                      </a:r>
                      <a:endParaRPr lang="en-US" altLang="zh-CN" sz="1100" b="0" i="0">
                        <a:solidFill>
                          <a:srgbClr val="000000"/>
                        </a:solidFill>
                        <a:latin typeface="微软雅黑" panose="020B0503020204020204" charset="-122"/>
                        <a:ea typeface="微软雅黑" panose="020B0503020204020204" charset="-122"/>
                      </a:endParaRPr>
                    </a:p>
                  </a:txBody>
                  <a:tcPr marL="9842" marR="9842" marT="9842" marB="0" anchor="ctr" anchorCtr="0"/>
                </a:tc>
                <a:tc>
                  <a:txBody>
                    <a:bodyPr/>
                    <a:p>
                      <a:pPr algn="ctr" fontAlgn="ctr"/>
                      <a:r>
                        <a:rPr lang="en-US" altLang="zh-CN" sz="1100" b="0" i="0">
                          <a:solidFill>
                            <a:srgbClr val="000000"/>
                          </a:solidFill>
                          <a:latin typeface="微软雅黑" panose="020B0503020204020204" charset="-122"/>
                          <a:ea typeface="微软雅黑" panose="020B0503020204020204" charset="-122"/>
                        </a:rPr>
                        <a:t>218</a:t>
                      </a:r>
                      <a:endParaRPr lang="en-US" altLang="zh-CN" sz="1100" b="0" i="0">
                        <a:solidFill>
                          <a:srgbClr val="000000"/>
                        </a:solidFill>
                        <a:latin typeface="微软雅黑" panose="020B0503020204020204" charset="-122"/>
                        <a:ea typeface="微软雅黑" panose="020B0503020204020204" charset="-122"/>
                      </a:endParaRPr>
                    </a:p>
                  </a:txBody>
                  <a:tcPr marL="9842" marR="9842" marT="9842" marB="0" anchor="ctr" anchorCtr="0"/>
                </a:tc>
                <a:tc>
                  <a:txBody>
                    <a:bodyPr/>
                    <a:p>
                      <a:pPr algn="ctr" fontAlgn="ctr"/>
                      <a:r>
                        <a:rPr lang="en-US" altLang="zh-CN" sz="1100" b="0" i="0">
                          <a:solidFill>
                            <a:srgbClr val="000000"/>
                          </a:solidFill>
                          <a:latin typeface="微软雅黑" panose="020B0503020204020204" charset="-122"/>
                          <a:ea typeface="微软雅黑" panose="020B0503020204020204" charset="-122"/>
                        </a:rPr>
                        <a:t>0.22</a:t>
                      </a:r>
                      <a:endParaRPr lang="en-US" altLang="zh-CN" sz="1100" b="0" i="0">
                        <a:solidFill>
                          <a:srgbClr val="000000"/>
                        </a:solidFill>
                        <a:latin typeface="微软雅黑" panose="020B0503020204020204" charset="-122"/>
                        <a:ea typeface="微软雅黑" panose="020B0503020204020204" charset="-122"/>
                      </a:endParaRPr>
                    </a:p>
                  </a:txBody>
                  <a:tcPr marL="9842" marR="9842" marT="9842" marB="0" anchor="ctr" anchorCtr="0"/>
                </a:tc>
              </a:tr>
              <a:tr h="304800">
                <a:tc>
                  <a:txBody>
                    <a:bodyPr/>
                    <a:p>
                      <a:pPr indent="0" algn="ctr">
                        <a:buNone/>
                      </a:pPr>
                      <a:r>
                        <a:rPr lang="en-US" sz="1100" b="1">
                          <a:solidFill>
                            <a:srgbClr val="000000"/>
                          </a:solidFill>
                          <a:latin typeface="微软雅黑" panose="020B0503020204020204" charset="-122"/>
                          <a:ea typeface="微软雅黑" panose="020B0503020204020204" charset="-122"/>
                        </a:rPr>
                        <a:t>10</a:t>
                      </a:r>
                      <a:endParaRPr lang="en-US" altLang="en-US" sz="1100" b="1">
                        <a:solidFill>
                          <a:srgbClr val="000000"/>
                        </a:solidFill>
                        <a:latin typeface="微软雅黑" panose="020B0503020204020204" charset="-122"/>
                        <a:ea typeface="微软雅黑" panose="020B0503020204020204" charset="-122"/>
                      </a:endParaRPr>
                    </a:p>
                  </a:txBody>
                  <a:tcPr marL="12700" marR="12700" marT="12700" vert="horz" anchor="ctr" anchorCtr="1"/>
                </a:tc>
                <a:tc>
                  <a:txBody>
                    <a:bodyPr/>
                    <a:p>
                      <a:pPr algn="ctr" fontAlgn="ctr"/>
                      <a:r>
                        <a:rPr lang="zh-CN" altLang="en-US" sz="1100" b="1" i="0">
                          <a:solidFill>
                            <a:srgbClr val="000000"/>
                          </a:solidFill>
                          <a:latin typeface="微软雅黑" panose="020B0503020204020204" charset="-122"/>
                          <a:ea typeface="微软雅黑" panose="020B0503020204020204" charset="-122"/>
                        </a:rPr>
                        <a:t>上海发布</a:t>
                      </a:r>
                      <a:endParaRPr lang="zh-CN" altLang="en-US" sz="1100" b="1" i="0">
                        <a:solidFill>
                          <a:srgbClr val="000000"/>
                        </a:solidFill>
                        <a:latin typeface="微软雅黑" panose="020B0503020204020204" charset="-122"/>
                        <a:ea typeface="微软雅黑" panose="020B0503020204020204" charset="-122"/>
                      </a:endParaRPr>
                    </a:p>
                  </a:txBody>
                  <a:tcPr marL="9842" marR="9842" marT="9842" marB="0" anchor="ctr" anchorCtr="0"/>
                </a:tc>
                <a:tc>
                  <a:txBody>
                    <a:bodyPr/>
                    <a:p>
                      <a:pPr algn="ctr" fontAlgn="ctr">
                        <a:buClrTx/>
                        <a:buSzTx/>
                        <a:buFontTx/>
                      </a:pPr>
                      <a:r>
                        <a:rPr lang="en-US" altLang="zh-CN" sz="1100" b="0" i="0">
                          <a:solidFill>
                            <a:srgbClr val="000000"/>
                          </a:solidFill>
                          <a:latin typeface="微软雅黑" panose="020B0503020204020204" charset="-122"/>
                          <a:ea typeface="微软雅黑" panose="020B0503020204020204" charset="-122"/>
                        </a:rPr>
                        <a:t>中共中央全国人大常委会国务院全国政协讣告吴邦国同志逝世</a:t>
                      </a:r>
                      <a:endParaRPr lang="en-US" altLang="zh-CN" sz="1100" b="0" i="0">
                        <a:solidFill>
                          <a:srgbClr val="000000"/>
                        </a:solidFill>
                        <a:latin typeface="微软雅黑" panose="020B0503020204020204" charset="-122"/>
                        <a:ea typeface="微软雅黑" panose="020B0503020204020204" charset="-122"/>
                      </a:endParaRPr>
                    </a:p>
                  </a:txBody>
                  <a:tcPr marL="9842" marR="9842" marT="9842" marB="0" anchor="ctr" anchorCtr="0"/>
                </a:tc>
                <a:tc>
                  <a:txBody>
                    <a:bodyPr/>
                    <a:p>
                      <a:pPr algn="ctr" fontAlgn="ctr"/>
                      <a:r>
                        <a:rPr lang="en-US" altLang="zh-CN" sz="1100" b="0" i="0">
                          <a:solidFill>
                            <a:srgbClr val="000000"/>
                          </a:solidFill>
                          <a:latin typeface="微软雅黑" panose="020B0503020204020204" charset="-122"/>
                          <a:ea typeface="微软雅黑" panose="020B0503020204020204" charset="-122"/>
                        </a:rPr>
                        <a:t>217</a:t>
                      </a:r>
                      <a:endParaRPr lang="en-US" altLang="zh-CN" sz="1100" b="0" i="0">
                        <a:solidFill>
                          <a:srgbClr val="000000"/>
                        </a:solidFill>
                        <a:latin typeface="微软雅黑" panose="020B0503020204020204" charset="-122"/>
                        <a:ea typeface="微软雅黑" panose="020B0503020204020204" charset="-122"/>
                      </a:endParaRPr>
                    </a:p>
                  </a:txBody>
                  <a:tcPr marL="9842" marR="9842" marT="9842" marB="0" anchor="ctr" anchorCtr="0"/>
                </a:tc>
                <a:tc>
                  <a:txBody>
                    <a:bodyPr/>
                    <a:p>
                      <a:pPr algn="ctr" fontAlgn="ctr"/>
                      <a:r>
                        <a:rPr lang="en-US" altLang="zh-CN" sz="1100" b="0" i="0">
                          <a:solidFill>
                            <a:srgbClr val="000000"/>
                          </a:solidFill>
                          <a:latin typeface="微软雅黑" panose="020B0503020204020204" charset="-122"/>
                          <a:ea typeface="微软雅黑" panose="020B0503020204020204" charset="-122"/>
                        </a:rPr>
                        <a:t>0.22</a:t>
                      </a:r>
                      <a:endParaRPr lang="en-US" altLang="zh-CN" sz="1100" b="0" i="0">
                        <a:solidFill>
                          <a:srgbClr val="000000"/>
                        </a:solidFill>
                        <a:latin typeface="微软雅黑" panose="020B0503020204020204" charset="-122"/>
                        <a:ea typeface="微软雅黑" panose="020B0503020204020204" charset="-122"/>
                      </a:endParaRPr>
                    </a:p>
                  </a:txBody>
                  <a:tcPr marL="9842" marR="9842" marT="9842" marB="0" anchor="ctr" anchorCtr="0"/>
                </a:tc>
              </a:tr>
            </a:tbl>
          </a:graphicData>
        </a:graphic>
      </p:graphicFrame>
      <p:graphicFrame>
        <p:nvGraphicFramePr>
          <p:cNvPr id="2" name="图表 1"/>
          <p:cNvGraphicFramePr/>
          <p:nvPr/>
        </p:nvGraphicFramePr>
        <p:xfrm>
          <a:off x="7387590" y="2874645"/>
          <a:ext cx="4140200" cy="3204210"/>
        </p:xfrm>
        <a:graphic>
          <a:graphicData uri="http://schemas.openxmlformats.org/drawingml/2006/chart">
            <c:chart xmlns:c="http://schemas.openxmlformats.org/drawingml/2006/chart" xmlns:r="http://schemas.openxmlformats.org/officeDocument/2006/relationships" r:id="rId1"/>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0" name="picture 150"/>
          <p:cNvPicPr>
            <a:picLocks noChangeAspect="1"/>
          </p:cNvPicPr>
          <p:nvPr/>
        </p:nvPicPr>
        <p:blipFill>
          <a:blip r:embed="rId1"/>
          <a:stretch>
            <a:fillRect/>
          </a:stretch>
        </p:blipFill>
        <p:spPr>
          <a:xfrm rot="21600000">
            <a:off x="0" y="1397507"/>
            <a:ext cx="2049779" cy="4064508"/>
          </a:xfrm>
          <a:prstGeom prst="rect">
            <a:avLst/>
          </a:prstGeom>
        </p:spPr>
      </p:pic>
      <p:pic>
        <p:nvPicPr>
          <p:cNvPr id="151" name="picture 151"/>
          <p:cNvPicPr>
            <a:picLocks noChangeAspect="1"/>
          </p:cNvPicPr>
          <p:nvPr/>
        </p:nvPicPr>
        <p:blipFill>
          <a:blip r:embed="rId2"/>
          <a:stretch>
            <a:fillRect/>
          </a:stretch>
        </p:blipFill>
        <p:spPr>
          <a:xfrm rot="21600000">
            <a:off x="10143744" y="1397507"/>
            <a:ext cx="2048255" cy="4064508"/>
          </a:xfrm>
          <a:prstGeom prst="rect">
            <a:avLst/>
          </a:prstGeom>
        </p:spPr>
      </p:pic>
      <p:sp>
        <p:nvSpPr>
          <p:cNvPr id="152" name="textbox 152"/>
          <p:cNvSpPr/>
          <p:nvPr/>
        </p:nvSpPr>
        <p:spPr>
          <a:xfrm>
            <a:off x="4411726" y="2734068"/>
            <a:ext cx="3408679" cy="1957704"/>
          </a:xfrm>
          <a:prstGeom prst="rect">
            <a:avLst/>
          </a:prstGeom>
        </p:spPr>
        <p:txBody>
          <a:bodyPr vert="horz" wrap="square" lIns="0" tIns="0" rIns="0" bIns="0"/>
          <a:lstStyle/>
          <a:p>
            <a:pPr algn="l" rtl="0" eaLnBrk="0">
              <a:lnSpc>
                <a:spcPct val="69000"/>
              </a:lnSpc>
            </a:pPr>
            <a:endParaRPr lang="en-US" altLang="en-US" sz="100" dirty="0"/>
          </a:p>
          <a:p>
            <a:pPr indent="12700" algn="l" rtl="0" eaLnBrk="0">
              <a:lnSpc>
                <a:spcPct val="97000"/>
              </a:lnSpc>
            </a:pPr>
            <a:r>
              <a:rPr sz="6500" spc="160" dirty="0">
                <a:solidFill>
                  <a:srgbClr val="84ADEB">
                    <a:alpha val="100000"/>
                  </a:srgbClr>
                </a:solidFill>
                <a:latin typeface="黑体" panose="02010609060101010101" charset="-122"/>
                <a:ea typeface="黑体" panose="02010609060101010101" charset="-122"/>
                <a:cs typeface="黑体" panose="02010609060101010101" charset="-122"/>
              </a:rPr>
              <a:t>谢谢观</a:t>
            </a:r>
            <a:r>
              <a:rPr sz="6500" spc="155" dirty="0">
                <a:solidFill>
                  <a:srgbClr val="84ADEB">
                    <a:alpha val="100000"/>
                  </a:srgbClr>
                </a:solidFill>
                <a:latin typeface="黑体" panose="02010609060101010101" charset="-122"/>
                <a:ea typeface="黑体" panose="02010609060101010101" charset="-122"/>
                <a:cs typeface="黑体" panose="02010609060101010101" charset="-122"/>
              </a:rPr>
              <a:t>看</a:t>
            </a:r>
            <a:endParaRPr lang="en-US" altLang="en-US" sz="6500" dirty="0"/>
          </a:p>
          <a:p>
            <a:pPr marL="524510" indent="-224790" algn="l" rtl="0" eaLnBrk="0">
              <a:lnSpc>
                <a:spcPct val="185000"/>
              </a:lnSpc>
              <a:spcBef>
                <a:spcPts val="120"/>
              </a:spcBef>
            </a:pPr>
            <a:r>
              <a:rPr sz="1700" spc="19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官网</a:t>
            </a:r>
            <a:r>
              <a:rPr sz="1700" spc="20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a:t>
            </a:r>
            <a:r>
              <a:rPr sz="1700" spc="14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www</a:t>
            </a:r>
            <a:r>
              <a:rPr sz="1700" spc="5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a:t>
            </a:r>
            <a:r>
              <a:rPr sz="1700" spc="6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j</a:t>
            </a:r>
            <a:r>
              <a:rPr sz="1700" spc="10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k</a:t>
            </a:r>
            <a:r>
              <a:rPr sz="1700" spc="8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t</a:t>
            </a:r>
            <a:r>
              <a:rPr sz="1700" spc="12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o</a:t>
            </a:r>
            <a:r>
              <a:rPr sz="1700" spc="11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n</a:t>
            </a:r>
            <a:r>
              <a:rPr sz="1700" spc="115"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g</a:t>
            </a:r>
            <a:r>
              <a:rPr lang="en-US" sz="1700" spc="115"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a:t>
            </a:r>
            <a:r>
              <a:rPr sz="1700" spc="9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c</a:t>
            </a:r>
            <a:r>
              <a:rPr sz="1700" spc="11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o</a:t>
            </a:r>
            <a:r>
              <a:rPr sz="1700" spc="16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m</a:t>
            </a:r>
            <a:r>
              <a:rPr sz="1700" spc="0" dirty="0">
                <a:solidFill>
                  <a:srgbClr val="78BDE6">
                    <a:alpha val="100000"/>
                  </a:srgbClr>
                </a:solidFill>
                <a:latin typeface="微软雅黑" panose="020B0503020204020204" charset="-122"/>
                <a:ea typeface="微软雅黑" panose="020B0503020204020204" charset="-122"/>
                <a:cs typeface="微软雅黑" panose="020B0503020204020204" charset="-122"/>
              </a:rPr>
              <a:t>     </a:t>
            </a:r>
            <a:r>
              <a:rPr sz="1700" spc="4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Te</a:t>
            </a:r>
            <a:r>
              <a:rPr sz="1700" spc="2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l</a:t>
            </a:r>
            <a:r>
              <a:rPr sz="1700" spc="7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a:t>
            </a:r>
            <a:r>
              <a:rPr sz="1700" spc="4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400</a:t>
            </a:r>
            <a:r>
              <a:rPr sz="1700" spc="30" dirty="0">
                <a:solidFill>
                  <a:srgbClr val="78BDE6">
                    <a:alpha val="100000"/>
                  </a:srgbClr>
                </a:solidFill>
                <a:latin typeface="微软雅黑" panose="020B0503020204020204" charset="-122"/>
                <a:ea typeface="微软雅黑" panose="020B0503020204020204" charset="-122"/>
                <a:cs typeface="微软雅黑" panose="020B0503020204020204" charset="-122"/>
              </a:rPr>
              <a:t> </a:t>
            </a:r>
            <a:r>
              <a:rPr sz="1700" spc="3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a:t>
            </a:r>
            <a:r>
              <a:rPr sz="1700" spc="30" dirty="0">
                <a:solidFill>
                  <a:srgbClr val="78BDE6">
                    <a:alpha val="100000"/>
                  </a:srgbClr>
                </a:solidFill>
                <a:latin typeface="微软雅黑" panose="020B0503020204020204" charset="-122"/>
                <a:ea typeface="微软雅黑" panose="020B0503020204020204" charset="-122"/>
                <a:cs typeface="微软雅黑" panose="020B0503020204020204" charset="-122"/>
              </a:rPr>
              <a:t> </a:t>
            </a:r>
            <a:r>
              <a:rPr sz="1700" spc="4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960</a:t>
            </a:r>
            <a:r>
              <a:rPr sz="1700" spc="30" dirty="0">
                <a:solidFill>
                  <a:srgbClr val="78BDE6">
                    <a:alpha val="100000"/>
                  </a:srgbClr>
                </a:solidFill>
                <a:latin typeface="微软雅黑" panose="020B0503020204020204" charset="-122"/>
                <a:ea typeface="微软雅黑" panose="020B0503020204020204" charset="-122"/>
                <a:cs typeface="微软雅黑" panose="020B0503020204020204" charset="-122"/>
              </a:rPr>
              <a:t> </a:t>
            </a:r>
            <a:r>
              <a:rPr sz="1700" spc="3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a:t>
            </a:r>
            <a:r>
              <a:rPr sz="1700" spc="30" dirty="0">
                <a:solidFill>
                  <a:srgbClr val="78BDE6">
                    <a:alpha val="100000"/>
                  </a:srgbClr>
                </a:solidFill>
                <a:latin typeface="微软雅黑" panose="020B0503020204020204" charset="-122"/>
                <a:ea typeface="微软雅黑" panose="020B0503020204020204" charset="-122"/>
                <a:cs typeface="微软雅黑" panose="020B0503020204020204" charset="-122"/>
              </a:rPr>
              <a:t> </a:t>
            </a:r>
            <a:r>
              <a:rPr sz="1700" spc="4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055</a:t>
            </a:r>
            <a:r>
              <a:rPr sz="1700" spc="35"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0</a:t>
            </a:r>
            <a:endParaRPr lang="en-US" altLang="en-US" sz="1700" dirty="0"/>
          </a:p>
        </p:txBody>
      </p:sp>
      <p:pic>
        <p:nvPicPr>
          <p:cNvPr id="153" name="picture 153" descr="E:\资质\星鸟测评logo.png星鸟测评logo"/>
          <p:cNvPicPr>
            <a:picLocks noChangeAspect="1"/>
          </p:cNvPicPr>
          <p:nvPr/>
        </p:nvPicPr>
        <p:blipFill>
          <a:blip r:embed="rId3"/>
          <a:srcRect/>
          <a:stretch>
            <a:fillRect/>
          </a:stretch>
        </p:blipFill>
        <p:spPr>
          <a:xfrm rot="21600000">
            <a:off x="10527792" y="223519"/>
            <a:ext cx="1548383" cy="467360"/>
          </a:xfrm>
          <a:prstGeom prst="rect">
            <a:avLst/>
          </a:prstGeom>
        </p:spPr>
      </p:pic>
      <p:sp>
        <p:nvSpPr>
          <p:cNvPr id="154" name="rect"/>
          <p:cNvSpPr/>
          <p:nvPr/>
        </p:nvSpPr>
        <p:spPr>
          <a:xfrm>
            <a:off x="9286875" y="2703512"/>
            <a:ext cx="76200" cy="1600200"/>
          </a:xfrm>
          <a:prstGeom prst="rect">
            <a:avLst/>
          </a:prstGeom>
          <a:solidFill>
            <a:srgbClr val="7CCBD5">
              <a:alpha val="100000"/>
            </a:srgbClr>
          </a:solidFill>
          <a:ln cap="flat">
            <a:noFill/>
            <a:prstDash val="solid"/>
            <a:miter lim="0"/>
          </a:ln>
        </p:spPr>
        <p:txBody>
          <a:bodyPr rtlCol="0"/>
          <a:lstStyle/>
          <a:p>
            <a:pPr algn="ctr"/>
            <a:endParaRPr lang="zh-CN" altLang="en-US"/>
          </a:p>
        </p:txBody>
      </p:sp>
      <p:sp>
        <p:nvSpPr>
          <p:cNvPr id="155" name="rect"/>
          <p:cNvSpPr/>
          <p:nvPr/>
        </p:nvSpPr>
        <p:spPr>
          <a:xfrm>
            <a:off x="2828925" y="2703512"/>
            <a:ext cx="76200" cy="1600200"/>
          </a:xfrm>
          <a:prstGeom prst="rect">
            <a:avLst/>
          </a:prstGeom>
          <a:solidFill>
            <a:srgbClr val="7CCBD5">
              <a:alpha val="100000"/>
            </a:srgbClr>
          </a:solidFill>
          <a:ln cap="flat">
            <a:noFill/>
            <a:prstDash val="solid"/>
            <a:miter lim="0"/>
          </a:ln>
        </p:spPr>
        <p:txBody>
          <a:bodyPr rtlCol="0"/>
          <a:lstStyle/>
          <a:p>
            <a:pPr algn="ctr"/>
            <a:endParaRPr lang="zh-CN" altLang="en-US"/>
          </a:p>
        </p:txBody>
      </p:sp>
    </p:spTree>
  </p:cSld>
  <p:clrMapOvr>
    <a:masterClrMapping/>
  </p:clrMapOvr>
</p:sld>
</file>

<file path=ppt/tags/tag1.xml><?xml version="1.0" encoding="utf-8"?>
<p:tagLst xmlns:p="http://schemas.openxmlformats.org/presentationml/2006/main">
  <p:tag name="KSO_WM_UNIT_ISCONTENTSTITLE" val="0"/>
  <p:tag name="KSO_WM_UNIT_ISNUMDGMTITLE" val="0"/>
  <p:tag name="KSO_WM_UNIT_NOCLEAR" val="0"/>
  <p:tag name="KSO_WM_UNIT_VALUE" val="7"/>
  <p:tag name="KSO_WM_UNIT_HIGHLIGHT" val="0"/>
  <p:tag name="KSO_WM_UNIT_COMPATIBLE" val="0"/>
  <p:tag name="KSO_WM_UNIT_DIAGRAM_ISNUMVISUAL" val="0"/>
  <p:tag name="KSO_WM_UNIT_DIAGRAM_ISREFERUNIT" val="0"/>
  <p:tag name="KSO_WM_UNIT_TYPE" val="a"/>
  <p:tag name="KSO_WM_UNIT_INDEX" val="1"/>
  <p:tag name="KSO_WM_UNIT_ID" val="custom20204422_1*a*1"/>
  <p:tag name="KSO_WM_TEMPLATE_CATEGORY" val="custom"/>
  <p:tag name="KSO_WM_TEMPLATE_INDEX" val="20204422"/>
  <p:tag name="KSO_WM_UNIT_LAYERLEVEL" val="1"/>
  <p:tag name="KSO_WM_TAG_VERSION" val="1.0"/>
  <p:tag name="KSO_WM_BEAUTIFY_FLAG" val="#wm#"/>
  <p:tag name="KSO_WM_UNIT_PRESET_TEXT" val="年终总结"/>
</p:tagLst>
</file>

<file path=ppt/tags/tag2.xml><?xml version="1.0" encoding="utf-8"?>
<p:tagLst xmlns:p="http://schemas.openxmlformats.org/presentationml/2006/main">
  <p:tag name="KSO_WM_UNIT_ISCONTENTSTITLE" val="0"/>
  <p:tag name="KSO_WM_UNIT_ISNUMDGMTITLE" val="0"/>
  <p:tag name="KSO_WM_UNIT_NOCLEAR" val="0"/>
  <p:tag name="KSO_WM_UNIT_VALUE" val="7"/>
  <p:tag name="KSO_WM_UNIT_HIGHLIGHT" val="0"/>
  <p:tag name="KSO_WM_UNIT_COMPATIBLE" val="0"/>
  <p:tag name="KSO_WM_UNIT_DIAGRAM_ISNUMVISUAL" val="0"/>
  <p:tag name="KSO_WM_UNIT_DIAGRAM_ISREFERUNIT" val="0"/>
  <p:tag name="KSO_WM_UNIT_TYPE" val="b"/>
  <p:tag name="KSO_WM_UNIT_INDEX" val="2"/>
  <p:tag name="KSO_WM_UNIT_ID" val="custom20204422_1*b*2"/>
  <p:tag name="KSO_WM_TEMPLATE_CATEGORY" val="custom"/>
  <p:tag name="KSO_WM_TEMPLATE_INDEX" val="20204422"/>
  <p:tag name="KSO_WM_UNIT_LAYERLEVEL" val="1"/>
  <p:tag name="KSO_WM_TAG_VERSION" val="1.0"/>
  <p:tag name="KSO_WM_BEAUTIFY_FLAG" val="#wm#"/>
  <p:tag name="KSO_WM_UNIT_PRESET_TEXT" val="汇报人姓名"/>
  <p:tag name="KSO_WM_UNIT_TEXT_FILL_FORE_SCHEMECOLOR_INDEX_BRIGHTNESS" val="0.25"/>
  <p:tag name="KSO_WM_UNIT_TEXT_FILL_FORE_SCHEMECOLOR_INDEX" val="13"/>
  <p:tag name="KSO_WM_UNIT_TEXT_FILL_TYPE" val="1"/>
</p:tagLst>
</file>

<file path=ppt/tags/tag3.xml><?xml version="1.0" encoding="utf-8"?>
<p:tagLst xmlns:p="http://schemas.openxmlformats.org/presentationml/2006/main">
  <p:tag name="KSO_WM_UNIT_TABLE_BEAUTIFY" val="smartTable{ee683315-e3c7-4acb-8671-c0eb02c7f1dc}"/>
  <p:tag name="TABLE_ENDDRAG_ORIGIN_RECT" val="799*369"/>
  <p:tag name="TABLE_ENDDRAG_RECT" val="63*83*799*369"/>
  <p:tag name="TABLE_EMPHASIZE_COLOR" val="3042485"/>
  <p:tag name="TABLE_EMPHASIZE_ROW" val="1"/>
  <p:tag name="TABLE_EMPHASIZE_ID" val="2"/>
</p:tagLst>
</file>

<file path=ppt/tags/tag4.xml><?xml version="1.0" encoding="utf-8"?>
<p:tagLst xmlns:p="http://schemas.openxmlformats.org/presentationml/2006/main">
  <p:tag name="TABLE_EMPHASIZE_UUID" val="smartTable{ee683315-e3c7-4acb-8671-c0eb02c7f1dc}"/>
  <p:tag name="TABLE_EMPHASIZE_TYPE" val="horizontal"/>
</p:tagLst>
</file>

<file path=ppt/tags/tag5.xml><?xml version="1.0" encoding="utf-8"?>
<p:tagLst xmlns:p="http://schemas.openxmlformats.org/presentationml/2006/main">
  <p:tag name="KSO_WM_UNIT_TABLE_BEAUTIFY" val="smartTable{4cf6e811-f688-482b-8ff7-c4b40c84e503}"/>
</p:tagLst>
</file>

<file path=ppt/tags/tag6.xml><?xml version="1.0" encoding="utf-8"?>
<p:tagLst xmlns:p="http://schemas.openxmlformats.org/presentationml/2006/main">
  <p:tag name="COMMONDATA" val="eyJoZGlkIjoiNjNkNDg2NTQxNzczMmU2NWY1YTFlMWIwYzIzZTVjMWUifQ=="/>
  <p:tag name="commondata" val="eyJoZGlkIjoiODE3NjZjOTZlYTUxZTZlOTU4MGQxZjIxMWUxNTBjOGYifQ=="/>
</p:tagLst>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satMod val="110000"/>
                <a:lumMod val="105000"/>
                <a:tint val="67000"/>
              </a:schemeClr>
            </a:gs>
            <a:gs pos="50000">
              <a:schemeClr val="phClr">
                <a:lumMod val="105000"/>
                <a:satMod val="103000"/>
                <a:tint val="73000"/>
              </a:schemeClr>
            </a:gs>
            <a:gs pos="100000">
              <a:schemeClr val="phClr">
                <a:satMod val="105000"/>
                <a:lumMod val="109000"/>
                <a:tint val="81000"/>
              </a:schemeClr>
            </a:gs>
          </a:gsLst>
          <a:lin ang="5400000" scaled="0"/>
        </a:gradFill>
        <a:gradFill rotWithShape="1">
          <a:gsLst>
            <a:gs pos="0">
              <a:schemeClr val="phClr">
                <a:satMod val="103000"/>
                <a:lumMod val="102000"/>
                <a:shade val="94000"/>
              </a:schemeClr>
            </a:gs>
            <a:gs pos="50000">
              <a:schemeClr val="phClr">
                <a:lumMod val="110000"/>
                <a:satMod val="100000"/>
                <a:tint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2238</Words>
  <Application>WPS 演示</Application>
  <PresentationFormat/>
  <Paragraphs>458</Paragraphs>
  <Slides>6</Slides>
  <Notes>0</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6</vt:i4>
      </vt:variant>
    </vt:vector>
  </HeadingPairs>
  <TitlesOfParts>
    <vt:vector size="19" baseType="lpstr">
      <vt:lpstr>Arial</vt:lpstr>
      <vt:lpstr>宋体</vt:lpstr>
      <vt:lpstr>Wingdings</vt:lpstr>
      <vt:lpstr>Arial</vt:lpstr>
      <vt:lpstr>汉仪大隶书简</vt:lpstr>
      <vt:lpstr>汉仪旗黑-85S</vt:lpstr>
      <vt:lpstr>汉仪中隶书简</vt:lpstr>
      <vt:lpstr>微软雅黑</vt:lpstr>
      <vt:lpstr>Helvetica</vt:lpstr>
      <vt:lpstr>黑体</vt:lpstr>
      <vt:lpstr>Arial Unicode MS</vt:lpstr>
      <vt:lpstr>Calibri</vt:lpstr>
      <vt:lpstr>Office theme</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陆月</cp:lastModifiedBy>
  <cp:revision>198</cp:revision>
  <dcterms:created xsi:type="dcterms:W3CDTF">2022-01-21T00:47:00Z</dcterms:created>
  <dcterms:modified xsi:type="dcterms:W3CDTF">2024-11-11T05:39:33Z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O">
    <vt:lpwstr>wqlLaW5nc29mdCBQREYgdG8gV1BTIDc1</vt:lpwstr>
  </property>
  <property fmtid="{D5CDD505-2E9C-101B-9397-08002B2CF9AE}" pid="3" name="Created">
    <vt:filetime>2022-02-02T08:34:34Z</vt:filetime>
  </property>
  <property fmtid="{D5CDD505-2E9C-101B-9397-08002B2CF9AE}" pid="4" name="ICV">
    <vt:lpwstr>14D5236C7B6445A1B77F7AE899E6FBD7</vt:lpwstr>
  </property>
  <property fmtid="{D5CDD505-2E9C-101B-9397-08002B2CF9AE}" pid="5" name="KSOProductBuildVer">
    <vt:lpwstr>2052-12.1.0.18608</vt:lpwstr>
  </property>
</Properties>
</file>