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3&#24180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[部委微信草稿.xlsx]部委微信!$A$21:$A$25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[部委微信草稿.xlsx]部委微信!$B$21:$B$25</c:f>
              <c:numCache>
                <c:formatCode>General</c:formatCode>
                <c:ptCount val="5"/>
                <c:pt idx="0">
                  <c:v>5</c:v>
                </c:pt>
                <c:pt idx="1">
                  <c:v>18</c:v>
                </c:pt>
                <c:pt idx="2">
                  <c:v>16</c:v>
                </c:pt>
                <c:pt idx="3">
                  <c:v>8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00101717246030125"/>
                  <c:y val="0.086363925175781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612893461354613"/>
                  <c:y val="0.17477756937960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278100565844668"/>
                  <c:y val="0.18547662036382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[部委微信草稿.xlsx]部委微信!$A$7:$A$11</c:f>
              <c:strCache>
                <c:ptCount val="5"/>
                <c:pt idx="0">
                  <c:v>300以上</c:v>
                </c:pt>
                <c:pt idx="1">
                  <c:v>200-300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[部委微信草稿.xlsx]部委微信!$B$7:$B$11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23</c:v>
                </c:pt>
                <c:pt idx="3">
                  <c:v>15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[部委微信草稿.xlsx]部委微信!$A$83:$A$100</c:f>
              <c:strCache>
                <c:ptCount val="18"/>
                <c:pt idx="0">
                  <c:v>锐科技</c:v>
                </c:pt>
                <c:pt idx="1">
                  <c:v>国家广播电视总局</c:v>
                </c:pt>
                <c:pt idx="2">
                  <c:v>国家国际发展合作署</c:v>
                </c:pt>
                <c:pt idx="3">
                  <c:v>国家粮食和物资储备局</c:v>
                </c:pt>
                <c:pt idx="4">
                  <c:v>国家民委</c:v>
                </c:pt>
                <c:pt idx="5">
                  <c:v>国家文物局</c:v>
                </c:pt>
                <c:pt idx="6">
                  <c:v>国家移民管理局</c:v>
                </c:pt>
                <c:pt idx="7">
                  <c:v>国家邮政局</c:v>
                </c:pt>
                <c:pt idx="8">
                  <c:v>审计署</c:v>
                </c:pt>
                <c:pt idx="9">
                  <c:v>生态环境部</c:v>
                </c:pt>
                <c:pt idx="10">
                  <c:v>司法部</c:v>
                </c:pt>
                <c:pt idx="11">
                  <c:v>退役军人事务部</c:v>
                </c:pt>
                <c:pt idx="12">
                  <c:v>外交部</c:v>
                </c:pt>
                <c:pt idx="13">
                  <c:v>微言教育</c:v>
                </c:pt>
                <c:pt idx="14">
                  <c:v>中国民政</c:v>
                </c:pt>
                <c:pt idx="15">
                  <c:v>中国气象局</c:v>
                </c:pt>
                <c:pt idx="16">
                  <c:v>中华人民共和国应急管理部</c:v>
                </c:pt>
                <c:pt idx="17">
                  <c:v>中科院之声</c:v>
                </c:pt>
              </c:strCache>
            </c:strRef>
          </c:cat>
          <c:val>
            <c:numRef>
              <c:f>[部委微信草稿.xlsx]部委微信!$B$83:$B$100</c:f>
              <c:numCache>
                <c:formatCode>General</c:formatCode>
                <c:ptCount val="18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13629697055151"/>
          <c:y val="0.118726315906279"/>
          <c:w val="0.520458929840593"/>
          <c:h val="0.78021308980213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[部委微信草稿.xlsx]部委微信!$A$65:$A$85</c:f>
              <c:strCache>
                <c:ptCount val="21"/>
                <c:pt idx="0">
                  <c:v>习总书记</c:v>
                </c:pt>
                <c:pt idx="1">
                  <c:v>中共中国</c:v>
                </c:pt>
                <c:pt idx="2">
                  <c:v>开展习近平新时代中国特色社会主义思想主题教育</c:v>
                </c:pt>
                <c:pt idx="3">
                  <c:v>二十大</c:v>
                </c:pt>
                <c:pt idx="4">
                  <c:v>党的十八</c:v>
                </c:pt>
                <c:pt idx="5">
                  <c:v>权利清单</c:v>
                </c:pt>
                <c:pt idx="6">
                  <c:v>十九大</c:v>
                </c:pt>
                <c:pt idx="7">
                  <c:v>学习近平</c:v>
                </c:pt>
                <c:pt idx="8">
                  <c:v>铸牢民族共同体意识</c:v>
                </c:pt>
                <c:pt idx="9">
                  <c:v>讲话</c:v>
                </c:pt>
                <c:pt idx="10">
                  <c:v>党十八大</c:v>
                </c:pt>
                <c:pt idx="11">
                  <c:v>新疆自治区</c:v>
                </c:pt>
                <c:pt idx="12">
                  <c:v>涉黑恶腐败</c:v>
                </c:pt>
                <c:pt idx="13">
                  <c:v>贯彻</c:v>
                </c:pt>
                <c:pt idx="14">
                  <c:v>中华民</c:v>
                </c:pt>
                <c:pt idx="15">
                  <c:v>习近平新时代中国特色社会主义</c:v>
                </c:pt>
                <c:pt idx="16">
                  <c:v>审计署署长</c:v>
                </c:pt>
                <c:pt idx="17">
                  <c:v>党徽</c:v>
                </c:pt>
                <c:pt idx="18">
                  <c:v>党</c:v>
                </c:pt>
                <c:pt idx="19">
                  <c:v>《中华人民共和国科技进步法》</c:v>
                </c:pt>
                <c:pt idx="20">
                  <c:v>“放改服”改革</c:v>
                </c:pt>
              </c:strCache>
            </c:strRef>
          </c:cat>
          <c:val>
            <c:numRef>
              <c:f>[部委微信草稿.xlsx]部委微信!$B$65:$B$85</c:f>
              <c:numCache>
                <c:formatCode>General</c:formatCode>
                <c:ptCount val="21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1985988425221"/>
          <c:y val="0.114459665144597"/>
          <c:w val="0.42583003350594"/>
          <c:h val="0.8308980213089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[部委微信草稿.xlsx]Sheet2!$E$21:$E$31</c:f>
              <c:strCache>
                <c:ptCount val="11"/>
                <c:pt idx="0">
                  <c:v>财政部</c:v>
                </c:pt>
                <c:pt idx="1">
                  <c:v>工信微报</c:v>
                </c:pt>
                <c:pt idx="2">
                  <c:v>国家档案局</c:v>
                </c:pt>
                <c:pt idx="3">
                  <c:v>国家税务总局</c:v>
                </c:pt>
                <c:pt idx="4">
                  <c:v>国资小新</c:v>
                </c:pt>
                <c:pt idx="5">
                  <c:v>海关发布</c:v>
                </c:pt>
                <c:pt idx="6">
                  <c:v>司法部</c:v>
                </c:pt>
                <c:pt idx="7">
                  <c:v>微言教育</c:v>
                </c:pt>
                <c:pt idx="8">
                  <c:v>文旅之声</c:v>
                </c:pt>
                <c:pt idx="9">
                  <c:v>中国人民银行</c:v>
                </c:pt>
                <c:pt idx="10">
                  <c:v>中华人民共和国应急管理部</c:v>
                </c:pt>
              </c:strCache>
            </c:strRef>
          </c:cat>
          <c:val>
            <c:numRef>
              <c:f>[部委微信草稿.xlsx]Sheet2!$F$21:$F$31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6</c:v>
                </c:pt>
                <c:pt idx="8">
                  <c:v>1</c:v>
                </c:pt>
                <c:pt idx="9">
                  <c:v>5</c:v>
                </c:pt>
                <c:pt idx="10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个，根据监测数据统计结果，综合影响力指数得分在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个； 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1049.17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微言教育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952.89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949.7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4562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“司法部”月发稿量最高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“微言教育”和“中华人民共和国应急管理部”分列第二、第三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>
            <p:custDataLst>
              <p:tags r:id="rId8"/>
            </p:custDataLst>
          </p:nvPr>
        </p:nvGraphicFramePr>
        <p:xfrm>
          <a:off x="6979285" y="1289050"/>
          <a:ext cx="4276725" cy="2750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>
            <p:custDataLst>
              <p:tags r:id="rId9"/>
            </p:custDataLst>
          </p:nvPr>
        </p:nvGraphicFramePr>
        <p:xfrm>
          <a:off x="962025" y="4039235"/>
          <a:ext cx="4239260" cy="2346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1049.17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569.18W+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12730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547.03W+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1469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952.89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299.84W+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12745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284.09W+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7220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949.7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385.32W+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1850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282.02W+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934.29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221.34W+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4594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202.8W+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1537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923.04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237.79W+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2774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232.52W+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895.47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58.23W+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2224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54.42W+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74639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893.84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217.98W+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9773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187.08W+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3205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876.56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246.72W+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3483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208.75W+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93255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873.89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156.92W+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4402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156.75W+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63080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848.56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151.29W+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2923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135.58W+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64562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832.78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60.21W+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6407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60.21W+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29532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349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823.67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129.22W+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2050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128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103.75W+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268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财政部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812.13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116.69W+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2415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130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108.19W+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811.41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163.73W+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1901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160.24W+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60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国家档案局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804.93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27.9W+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571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16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20.46W+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rgbClr val="004A7E"/>
                          </a:solidFill>
                        </a:rPr>
                        <a:t>182</a:t>
                      </a:r>
                      <a:endParaRPr lang="zh-CN" sz="1130" b="1"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986155"/>
                <a:gridCol w="113601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1049.17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71755" marB="7175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569.18W+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12730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186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547.03W+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1469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锐科技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”存在问题最多（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%）。出现严重表述错误问题主要集中在党和国家领导人姓名、口号等，如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习总书记”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中共中国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习近平新时代中国特色社会主义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7" name="图表 6"/>
          <p:cNvGraphicFramePr/>
          <p:nvPr>
            <p:custDataLst>
              <p:tags r:id="rId6"/>
            </p:custDataLst>
          </p:nvPr>
        </p:nvGraphicFramePr>
        <p:xfrm>
          <a:off x="663575" y="2673985"/>
          <a:ext cx="5433060" cy="3677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>
            <p:custDataLst>
              <p:tags r:id="rId7"/>
            </p:custDataLst>
          </p:nvPr>
        </p:nvGraphicFramePr>
        <p:xfrm>
          <a:off x="5669280" y="2673985"/>
          <a:ext cx="6168390" cy="392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0205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4562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3748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万，有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34.8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46300"/>
          <a:ext cx="6315075" cy="41484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30835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</a:tr>
              <a:tr h="44831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李强主持召开国务院常务会议讨论并原则通过《中华人民共和国学前教育法（草案）》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7220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7.22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司法部党组召开律师工作座谈会对广大律师提出“五点希望”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3205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3.2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2023年6月20日贷款市场报价利率（LPR）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1537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关系千家万户，一定要知道的燃气使用安全知识！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1469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1.47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必学！安全生产十五条措施答题测试！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468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2023年国家统一法律职业资格考试公告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477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175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速递！2023年高考全国卷语文作文题来了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405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燃气阀门怎样操作，你都了解吗？请收藏转发！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735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0.73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365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习近平对宁夏银川市兴庆区富洋烧烤店燃气爆炸事故作出重要指示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385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0.38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燃气安全测试题！你能答对几个？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314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0.31</a:t>
                      </a:r>
                      <a:endParaRPr lang="en-US" sz="1000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>
            <p:custDataLst>
              <p:tags r:id="rId6"/>
            </p:custDataLst>
          </p:nvPr>
        </p:nvGraphicFramePr>
        <p:xfrm>
          <a:off x="7244715" y="2752725"/>
          <a:ext cx="4572000" cy="3072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7ea76b3a-7d24-466b-ad73-3bf0e0ea39b1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6.xml><?xml version="1.0" encoding="utf-8"?>
<p:tagLst xmlns:p="http://schemas.openxmlformats.org/presentationml/2006/main">
  <p:tag name="TABLE_EMPHASIZE_UUID" val="smartTable{7ea76b3a-7d24-466b-ad73-3bf0e0ea39b1}"/>
  <p:tag name="TABLE_EMPHASIZE_TYPE" val="horizontal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TABLE_BEAUTIFY" val="smartTable{3af1f62b-d653-40e1-9057-9ccd0ea5c023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78</cp:revision>
  <dcterms:created xsi:type="dcterms:W3CDTF">2022-01-21T00:47:00Z</dcterms:created>
  <dcterms:modified xsi:type="dcterms:W3CDTF">2023-07-31T09:03:54Z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2052-12.1.0.15066</vt:lpwstr>
  </property>
</Properties>
</file>