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62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3DBEA"/>
    <a:srgbClr val="4472C4"/>
    <a:srgbClr val="EB6E1B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6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C:\Users\PC\Desktop\@&#24037;&#20316;\&#27036;&#21333;ppt\&#27036;&#21333;ppt&#65288;12&#26376;&#20221;&#65289;\&#20840;&#34920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C:\Users\PC\Desktop\@&#24037;&#20316;\&#27036;&#21333;ppt\&#27036;&#21333;ppt&#65288;12&#26376;&#20221;&#65289;\&#20840;&#34920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C:\Users\PC\Desktop\@&#24037;&#20316;\&#27036;&#21333;ppt\&#27036;&#21333;ppt&#65288;12&#26376;&#20221;&#65289;\Excel\%5b&#37096;&#22996;&#24494;&#21338;%5d&#24494;&#21338;&#28909;&#28857;&#30417;&#27979;&#25968;&#25454;(2022-12-01----2022-12-31)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[全表.xlsx]部委微博!数据透视表7</c:name>
    <c:fmtId val="-1"/>
  </c:pivotSource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>
                <a:latin typeface="微软雅黑" panose="020B0503020204020204" charset="-122"/>
                <a:ea typeface="微软雅黑" panose="020B0503020204020204" charset="-122"/>
              </a:rPr>
              <a:t>部委政务微博综合影响力得分分布</a:t>
            </a:r>
            <a:endParaRPr b="1">
              <a:latin typeface="微软雅黑" panose="020B0503020204020204" charset="-122"/>
              <a:ea typeface="微软雅黑" panose="020B0503020204020204" charset="-122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[全表.xlsx]部委微博!$O$1</c:f>
              <c:strCache>
                <c:ptCount val="1"/>
                <c:pt idx="0">
                  <c:v>汇总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[全表.xlsx]部委微博!$N$2:$N$8</c:f>
              <c:strCache>
                <c:ptCount val="6"/>
                <c:pt idx="0">
                  <c:v>100以下</c:v>
                </c:pt>
                <c:pt idx="1">
                  <c:v>100-500</c:v>
                </c:pt>
                <c:pt idx="2">
                  <c:v>500-800</c:v>
                </c:pt>
                <c:pt idx="3">
                  <c:v>800-1000</c:v>
                </c:pt>
                <c:pt idx="4">
                  <c:v>1000-1500</c:v>
                </c:pt>
                <c:pt idx="5">
                  <c:v>1500以上</c:v>
                </c:pt>
              </c:strCache>
            </c:strRef>
          </c:cat>
          <c:val>
            <c:numRef>
              <c:f>[全表.xlsx]部委微博!$O$2:$O$8</c:f>
              <c:numCache>
                <c:formatCode>General</c:formatCode>
                <c:ptCount val="6"/>
                <c:pt idx="0">
                  <c:v>3</c:v>
                </c:pt>
                <c:pt idx="1">
                  <c:v>6</c:v>
                </c:pt>
                <c:pt idx="2">
                  <c:v>7</c:v>
                </c:pt>
                <c:pt idx="3">
                  <c:v>10</c:v>
                </c:pt>
                <c:pt idx="4">
                  <c:v>12</c:v>
                </c:pt>
                <c:pt idx="5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0"/>
        <c:axId val="66791928"/>
        <c:axId val="254749690"/>
      </c:barChart>
      <c:catAx>
        <c:axId val="66791928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54749690"/>
        <c:crosses val="autoZero"/>
        <c:auto val="1"/>
        <c:lblAlgn val="ctr"/>
        <c:lblOffset val="100"/>
        <c:noMultiLvlLbl val="0"/>
      </c:catAx>
      <c:valAx>
        <c:axId val="25474969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67919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[全表.xlsx]部委微博!数据透视表8</c:name>
    <c:fmtId val="-1"/>
  </c:pivotSource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>
                <a:latin typeface="微软雅黑" panose="020B0503020204020204" charset="-122"/>
                <a:ea typeface="微软雅黑" panose="020B0503020204020204" charset="-122"/>
              </a:rPr>
              <a:t>当月政务微博文章原创率分布</a:t>
            </a:r>
            <a:endParaRPr b="1">
              <a:latin typeface="微软雅黑" panose="020B0503020204020204" charset="-122"/>
              <a:ea typeface="微软雅黑" panose="020B0503020204020204" charset="-122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[全表.xlsx]部委微博!$O$10</c:f>
              <c:strCache>
                <c:ptCount val="1"/>
                <c:pt idx="0">
                  <c:v>汇总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</c:dPt>
          <c:dPt>
            <c:idx val="4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[全表.xlsx]部委微博!$N$11:$N$16</c:f>
              <c:strCache>
                <c:ptCount val="5"/>
                <c:pt idx="0">
                  <c:v>100%</c:v>
                </c:pt>
                <c:pt idx="1">
                  <c:v>95%-100%</c:v>
                </c:pt>
                <c:pt idx="2">
                  <c:v>90%-95%</c:v>
                </c:pt>
                <c:pt idx="3">
                  <c:v>50%-90%</c:v>
                </c:pt>
                <c:pt idx="4">
                  <c:v>50%以下</c:v>
                </c:pt>
              </c:strCache>
            </c:strRef>
          </c:cat>
          <c:val>
            <c:numRef>
              <c:f>[全表.xlsx]部委微博!$O$11:$O$16</c:f>
              <c:numCache>
                <c:formatCode>General</c:formatCode>
                <c:ptCount val="5"/>
                <c:pt idx="0">
                  <c:v>9</c:v>
                </c:pt>
                <c:pt idx="1">
                  <c:v>11</c:v>
                </c:pt>
                <c:pt idx="2">
                  <c:v>2</c:v>
                </c:pt>
                <c:pt idx="3">
                  <c:v>14</c:v>
                </c:pt>
                <c:pt idx="4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</c:extLst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部委微博点赞数</a:t>
            </a:r>
            <a:r>
              <a:rPr lang="en-US" altLang="zh-CN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K+热门文章分布情况</a:t>
            </a:r>
            <a:endParaRPr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'[(部委微博)微博热点监测数据(2022-12-01----2022-12-31).xls]筛选分析-微博名称 (计数)'!$B$1</c:f>
              <c:strCache>
                <c:ptCount val="1"/>
                <c:pt idx="0">
                  <c:v>微博名称 (计数)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/>
              <c:dLblPos val="outEnd"/>
              <c:showLegendKey val="0"/>
              <c:showVal val="1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dLblPos val="outEnd"/>
              <c:showLegendKey val="0"/>
              <c:showVal val="1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dLblPos val="outEnd"/>
              <c:showLegendKey val="0"/>
              <c:showVal val="1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'[(部委微博)微博热点监测数据(2022-12-01----2022-12-31).xls]筛选分析-微博名称 (计数)'!$A$2:$A$6</c:f>
              <c:strCache>
                <c:ptCount val="5"/>
                <c:pt idx="0">
                  <c:v>[新浪]微言教育</c:v>
                </c:pt>
                <c:pt idx="1">
                  <c:v>[新浪]中国警方在线</c:v>
                </c:pt>
                <c:pt idx="2">
                  <c:v>[新浪]中国交通</c:v>
                </c:pt>
                <c:pt idx="3">
                  <c:v>[新浪]应急管理部</c:v>
                </c:pt>
                <c:pt idx="4">
                  <c:v>[新浪]中科院之声</c:v>
                </c:pt>
              </c:strCache>
            </c:strRef>
          </c:cat>
          <c:val>
            <c:numRef>
              <c:f>'[(部委微博)微博热点监测数据(2022-12-01----2022-12-31).xls]筛选分析-微博名称 (计数)'!$B$2:$B$6</c:f>
              <c:numCache>
                <c:formatCode>General</c:formatCode>
                <c:ptCount val="5"/>
                <c:pt idx="0">
                  <c:v>30</c:v>
                </c:pt>
                <c:pt idx="1">
                  <c:v>6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1"/>
        </c:dLbls>
        <c:gapWidth val="150"/>
        <c:overlap val="0"/>
        <c:axId val="298135516"/>
        <c:axId val="305107496"/>
      </c:barChart>
      <c:catAx>
        <c:axId val="29813551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05107496"/>
        <c:crosses val="autoZero"/>
        <c:auto val="1"/>
        <c:lblAlgn val="ctr"/>
        <c:lblOffset val="100"/>
        <c:noMultiLvlLbl val="0"/>
      </c:catAx>
      <c:valAx>
        <c:axId val="305107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981355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hyperlink" Target="https://weibo.com/u/2752396553?is_all=1" TargetMode="External"/><Relationship Id="rId4" Type="http://schemas.openxmlformats.org/officeDocument/2006/relationships/tags" Target="../tags/tag4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hyperlink" Target="https://weibo.com/5342220662/MjESR9crR" TargetMode="External"/><Relationship Id="rId8" Type="http://schemas.openxmlformats.org/officeDocument/2006/relationships/hyperlink" Target="https://weibo.com/2737798435/MjzuCemL3" TargetMode="External"/><Relationship Id="rId7" Type="http://schemas.openxmlformats.org/officeDocument/2006/relationships/hyperlink" Target="https://weibo.com/2328516855/Misjvq8Rx?from=page_1001062328516855_profile&amp;wvr=6&amp;mod=weibotime" TargetMode="External"/><Relationship Id="rId6" Type="http://schemas.openxmlformats.org/officeDocument/2006/relationships/hyperlink" Target="https://weibo.com/2737798435/Mi214wNvp?from=page_1001062737798435_profile&amp;wvr=6&amp;mod=weibotime" TargetMode="External"/><Relationship Id="rId5" Type="http://schemas.openxmlformats.org/officeDocument/2006/relationships/tags" Target="../tags/tag5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6" Type="http://schemas.openxmlformats.org/officeDocument/2006/relationships/slideLayout" Target="../slideLayouts/slideLayout1.xml"/><Relationship Id="rId15" Type="http://schemas.openxmlformats.org/officeDocument/2006/relationships/hyperlink" Target="https://weibo.com/2737798435/MjRSYjA1x" TargetMode="External"/><Relationship Id="rId14" Type="http://schemas.openxmlformats.org/officeDocument/2006/relationships/hyperlink" Target="https://weibo.com/2328516855/MijFNwfIn?from=page_1001062328516855_profile&amp;wvr=6&amp;mod=weibotime" TargetMode="External"/><Relationship Id="rId13" Type="http://schemas.openxmlformats.org/officeDocument/2006/relationships/hyperlink" Target="https://weibo.com/2737798435/Mi8knAofa?from=page_1001062737798435_profile&amp;wvr=6&amp;mod=weibotime" TargetMode="External"/><Relationship Id="rId12" Type="http://schemas.openxmlformats.org/officeDocument/2006/relationships/hyperlink" Target="https://weibo.com/2737798435/MjHoc7zOD" TargetMode="External"/><Relationship Id="rId11" Type="http://schemas.openxmlformats.org/officeDocument/2006/relationships/hyperlink" Target="https://weibo.com/2737798435/MiuDQpRE0?from=page_1001062737798435_profile&amp;wvr=6&amp;mod=weibotime" TargetMode="External"/><Relationship Id="rId10" Type="http://schemas.openxmlformats.org/officeDocument/2006/relationships/hyperlink" Target="https://weibo.com/2737798435/MilnB7TaP?from=page_1001062737798435_profile&amp;wvr=6&amp;mod=weibotime" TargetMode="External"/><Relationship Id="rId1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部委政务新媒体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2022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12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-2022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12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</p:grpSp>
      <p:pic>
        <p:nvPicPr>
          <p:cNvPr id="5" name="图片 4" descr="新浪微博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75300" y="1400175"/>
            <a:ext cx="335664" cy="302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166360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参加排行的部委官方微博共</a:t>
            </a:r>
            <a:r>
              <a:rPr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39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个，根据监测数据统计结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综合影响力指数得分在1000至1500之间的微博数量较多</a:t>
            </a:r>
            <a:r>
              <a:rPr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个部委微博综合影响力指数在1500以上。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中国警方在线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1590.34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健康中国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微言教育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1492.68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1424.43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06235" y="4535805"/>
            <a:ext cx="475297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2022年12月，部委微博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平均原创率为83.35%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。其中，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9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个部委微博原创率高达100%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；14个部委微博原创率在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50%至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90%之间；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2个部委微博原创率低于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4" name="图表 3"/>
          <p:cNvGraphicFramePr/>
          <p:nvPr/>
        </p:nvGraphicFramePr>
        <p:xfrm>
          <a:off x="6608763" y="1241425"/>
          <a:ext cx="496252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6" name="图表 5"/>
          <p:cNvGraphicFramePr/>
          <p:nvPr/>
        </p:nvGraphicFramePr>
        <p:xfrm>
          <a:off x="1198880" y="3633470"/>
          <a:ext cx="44958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部委政务微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5" name="表格 4"/>
          <p:cNvGraphicFramePr/>
          <p:nvPr>
            <p:custDataLst>
              <p:tags r:id="rId4"/>
            </p:custDataLst>
          </p:nvPr>
        </p:nvGraphicFramePr>
        <p:xfrm>
          <a:off x="914400" y="1061720"/>
          <a:ext cx="10054590" cy="4778375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589915"/>
                <a:gridCol w="1641475"/>
                <a:gridCol w="1211580"/>
                <a:gridCol w="1090930"/>
                <a:gridCol w="972820"/>
                <a:gridCol w="955040"/>
                <a:gridCol w="1370330"/>
                <a:gridCol w="1322070"/>
                <a:gridCol w="900430"/>
              </a:tblGrid>
              <a:tr h="363220"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</a:rPr>
                        <a:t>序号</a:t>
                      </a:r>
                      <a:endParaRPr lang="en-US" sz="1000" b="1">
                        <a:solidFill>
                          <a:srgbClr val="0E2F71"/>
                        </a:solidFill>
                      </a:endParaRPr>
                    </a:p>
                  </a:txBody>
                  <a:tcPr marL="10934" marR="10934" marT="10934" marB="39371" vert="horz"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</a:rPr>
                        <a:t>微博名称</a:t>
                      </a:r>
                      <a:endParaRPr lang="en-US" sz="1000" b="1">
                        <a:solidFill>
                          <a:srgbClr val="0E2F71"/>
                        </a:solidFill>
                      </a:endParaRPr>
                    </a:p>
                  </a:txBody>
                  <a:tcPr marL="10934" marR="10934" marT="10934" marB="39371" vert="horz"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</a:rPr>
                        <a:t>综合得分</a:t>
                      </a:r>
                      <a:endParaRPr lang="en-US" sz="1000" b="1">
                        <a:solidFill>
                          <a:srgbClr val="0E2F71"/>
                        </a:solidFill>
                      </a:endParaRPr>
                    </a:p>
                  </a:txBody>
                  <a:tcPr marL="10934" marR="10934" marT="10934" marB="39371" vert="horz"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</a:rPr>
                        <a:t>粉丝数</a:t>
                      </a:r>
                      <a:endParaRPr lang="en-US" sz="1000" b="1">
                        <a:solidFill>
                          <a:srgbClr val="0E2F71"/>
                        </a:solidFill>
                      </a:endParaRPr>
                    </a:p>
                  </a:txBody>
                  <a:tcPr marL="10934" marR="10934" marT="10934" marB="39371" vert="horz"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</a:rPr>
                        <a:t>净增数</a:t>
                      </a:r>
                      <a:endParaRPr lang="en-US" sz="1000" b="1">
                        <a:solidFill>
                          <a:srgbClr val="0E2F71"/>
                        </a:solidFill>
                      </a:endParaRPr>
                    </a:p>
                  </a:txBody>
                  <a:tcPr marL="10934" marR="10934" marT="10934" marB="39371" vert="horz"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</a:rPr>
                        <a:t>原创率(%)</a:t>
                      </a:r>
                      <a:endParaRPr lang="en-US" sz="1000" b="1">
                        <a:solidFill>
                          <a:srgbClr val="0E2F71"/>
                        </a:solidFill>
                      </a:endParaRPr>
                    </a:p>
                  </a:txBody>
                  <a:tcPr marL="10934" marR="10934" marT="10934" marB="39371" vert="horz"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</a:rPr>
                        <a:t>平均被转发率(%)</a:t>
                      </a:r>
                      <a:endParaRPr lang="en-US" sz="1000" b="1">
                        <a:solidFill>
                          <a:srgbClr val="0E2F71"/>
                        </a:solidFill>
                      </a:endParaRPr>
                    </a:p>
                  </a:txBody>
                  <a:tcPr marL="10934" marR="10934" marT="10934" marB="39371" vert="horz"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</a:rPr>
                        <a:t>平均被评论率(%)</a:t>
                      </a:r>
                      <a:endParaRPr lang="en-US" sz="1000" b="1">
                        <a:solidFill>
                          <a:srgbClr val="0E2F71"/>
                        </a:solidFill>
                      </a:endParaRPr>
                    </a:p>
                  </a:txBody>
                  <a:tcPr marL="10934" marR="10934" marT="10934" marB="39371" vert="horz"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</a:rPr>
                        <a:t>点赞数</a:t>
                      </a:r>
                      <a:endParaRPr lang="en-US" sz="1000" b="1">
                        <a:solidFill>
                          <a:srgbClr val="0E2F71"/>
                        </a:solidFill>
                      </a:endParaRPr>
                    </a:p>
                  </a:txBody>
                  <a:tcPr marL="10934" marR="10934" marT="10934" marB="39371" vert="horz" anchor="ctr" anchorCtr="0"/>
                </a:tc>
              </a:tr>
              <a:tr h="295275">
                <a:tc>
                  <a:txBody>
                    <a:bodyPr/>
                    <a:p>
                      <a:pPr algn="ctr" defTabSz="1188720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</a:t>
                      </a:r>
                      <a:endParaRPr lang="zh-CN" sz="10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0828" marR="10828" marT="10828" marB="39371" vert="horz" anchor="ctr" anchorCtr="0">
                    <a:solidFill>
                      <a:srgbClr val="2E405F"/>
                    </a:solidFill>
                  </a:tcPr>
                </a:tc>
                <a:tc>
                  <a:txBody>
                    <a:bodyPr/>
                    <a:p>
                      <a:pPr algn="ctr" defTabSz="1188720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中国警方在线</a:t>
                      </a:r>
                      <a:endParaRPr lang="zh-CN" sz="10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2E405F"/>
                    </a:solidFill>
                  </a:tcPr>
                </a:tc>
                <a:tc>
                  <a:txBody>
                    <a:bodyPr/>
                    <a:p>
                      <a:pPr algn="ctr" defTabSz="1188720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1590.34</a:t>
                      </a:r>
                      <a:endParaRPr lang="zh-CN" sz="10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2E405F"/>
                    </a:solidFill>
                  </a:tcPr>
                </a:tc>
                <a:tc>
                  <a:txBody>
                    <a:bodyPr/>
                    <a:p>
                      <a:pPr algn="ctr" defTabSz="1188720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32128000</a:t>
                      </a:r>
                      <a:endParaRPr lang="zh-CN" sz="10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2E405F"/>
                    </a:solidFill>
                  </a:tcPr>
                </a:tc>
                <a:tc>
                  <a:txBody>
                    <a:bodyPr/>
                    <a:p>
                      <a:pPr algn="ctr" defTabSz="1188720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1103</a:t>
                      </a:r>
                      <a:endParaRPr lang="zh-CN" sz="10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2E405F"/>
                    </a:solidFill>
                  </a:tcPr>
                </a:tc>
                <a:tc>
                  <a:txBody>
                    <a:bodyPr/>
                    <a:p>
                      <a:pPr algn="ctr" defTabSz="1188720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99</a:t>
                      </a:r>
                      <a:endParaRPr lang="zh-CN" sz="10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2E405F"/>
                    </a:solidFill>
                  </a:tcPr>
                </a:tc>
                <a:tc>
                  <a:txBody>
                    <a:bodyPr/>
                    <a:p>
                      <a:pPr algn="ctr" defTabSz="1188720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99.91</a:t>
                      </a:r>
                      <a:endParaRPr lang="zh-CN" sz="10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2E405F"/>
                    </a:solidFill>
                  </a:tcPr>
                </a:tc>
                <a:tc>
                  <a:txBody>
                    <a:bodyPr/>
                    <a:p>
                      <a:pPr algn="ctr" defTabSz="1188720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99.27</a:t>
                      </a:r>
                      <a:endParaRPr lang="zh-CN" sz="10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2E405F"/>
                    </a:solidFill>
                  </a:tcPr>
                </a:tc>
                <a:tc>
                  <a:txBody>
                    <a:bodyPr/>
                    <a:p>
                      <a:pPr algn="ctr" defTabSz="1188720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298800</a:t>
                      </a:r>
                      <a:endParaRPr lang="zh-CN" sz="10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2E405F"/>
                    </a:solidFill>
                  </a:tcPr>
                </a:tc>
              </a:tr>
              <a:tr h="29400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2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健康中国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1492.68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7040000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304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100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99.67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98.03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26934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400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3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微言教育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1424.43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8161000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110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98.18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97.27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100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549509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</a:tr>
              <a:tr h="29464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4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应急管理部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1399.73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2217000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542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99.82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99.82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93.73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80585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400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5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中国气象局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1363.24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4771000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876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96.69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90.07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90.3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22224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</a:tr>
              <a:tr h="29464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6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中国交通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1321.2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6681000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235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99.57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100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99.15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28703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337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7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生态环境部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1316.07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2667000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424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99.06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100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74.53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5349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</a:tr>
              <a:tr h="29464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8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国资小新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1291.04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5897000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555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96.22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90.27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90.09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8836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464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中科院之声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1234.97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4510000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228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85.53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95.18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67.54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22018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</a:tr>
              <a:tr h="29400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10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证监会发布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1047.09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5863000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41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63.41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100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100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3196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400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11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司法部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1040.09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1518000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142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86.62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97.89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90.14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1651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</a:tr>
              <a:tr h="29527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12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外交小灵通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1030.59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8021000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88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100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100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88.64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9465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400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13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国防部发布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1016.16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8041000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100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100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100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38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8457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</a:tr>
              <a:tr h="29464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14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央行微播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951.44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3665000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97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85.57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80.41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68.04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2196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400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15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工信微报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927.01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4358000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225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86.22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81.78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38.67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1616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409" y="242030"/>
              <a:ext cx="3276600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850900" y="1932305"/>
            <a:ext cx="10733405" cy="11995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个部委微博存在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处严重表述不规范问题，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出现严重表述错误问题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是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“党的二十大胜利召开”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3" name="表格 2"/>
          <p:cNvGraphicFramePr/>
          <p:nvPr>
            <p:custDataLst>
              <p:tags r:id="rId4"/>
            </p:custDataLst>
          </p:nvPr>
        </p:nvGraphicFramePr>
        <p:xfrm>
          <a:off x="850265" y="3496310"/>
          <a:ext cx="10320020" cy="1522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883285"/>
                <a:gridCol w="1404620"/>
                <a:gridCol w="1545590"/>
                <a:gridCol w="2084705"/>
                <a:gridCol w="1955800"/>
                <a:gridCol w="2446020"/>
              </a:tblGrid>
              <a:tr h="438785">
                <a:tc gridSpan="6">
                  <a:txBody>
                    <a:bodyPr/>
                    <a:p>
                      <a:pPr algn="ctr">
                        <a:lnSpc>
                          <a:spcPct val="15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altLang="zh-CN" sz="1600" b="1">
                          <a:solidFill>
                            <a:srgbClr val="0E2F71"/>
                          </a:solidFill>
                          <a:sym typeface="+mn-ea"/>
                        </a:rPr>
                        <a:t>当月部委微博严重表述不规范情况</a:t>
                      </a:r>
                      <a:endParaRPr lang="en-US" altLang="zh-CN" sz="1600" b="1">
                        <a:solidFill>
                          <a:srgbClr val="0E2F71"/>
                        </a:solidFill>
                      </a:endParaRPr>
                    </a:p>
                  </a:txBody>
                  <a:tcPr marL="10934" marR="10934" marT="10934" marB="39371" vert="horz" anchor="ctr" anchorCtr="0"/>
                </a:tc>
                <a:tc hMerge="1">
                  <a:tcPr marL="12700" marR="12700" marT="12700" vert="horz" anchor="ctr" anchorCtr="0"/>
                </a:tc>
                <a:tc hMerge="1">
                  <a:tcPr marL="12700" marR="12700" marT="12700" vert="horz" anchor="ctr" anchorCtr="0"/>
                </a:tc>
                <a:tc hMerge="1">
                  <a:tcPr marL="12700" marR="12700" marT="12700" vert="horz" anchor="ctr" anchorCtr="0"/>
                </a:tc>
                <a:tc hMerge="1">
                  <a:tcPr marL="12700" marR="12700" marT="12700" vert="horz" anchor="ctr" anchorCtr="0"/>
                </a:tc>
                <a:tc hMerge="1">
                  <a:tcPr marL="12700" marR="12700" marT="12700" vert="horz" anchor="ctr" anchorCtr="0"/>
                </a:tc>
              </a:tr>
              <a:tr h="311150"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序号</a:t>
                      </a:r>
                      <a:endParaRPr lang="en-US" sz="1400" b="1">
                        <a:solidFill>
                          <a:schemeClr val="bg1"/>
                        </a:solidFill>
                      </a:endParaRPr>
                    </a:p>
                  </a:txBody>
                  <a:tcPr marL="10934" marR="10934" marT="10934" marB="39371" vert="horz" anchor="ctr" anchorCtr="0">
                    <a:lnL w="19050">
                      <a:solidFill>
                        <a:schemeClr val="bg1"/>
                      </a:solidFill>
                      <a:prstDash val="solid"/>
                    </a:lnL>
                    <a:solidFill>
                      <a:srgbClr val="2E405F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分组</a:t>
                      </a:r>
                      <a:endParaRPr lang="en-US" sz="1400" b="1">
                        <a:solidFill>
                          <a:schemeClr val="bg1"/>
                        </a:solidFill>
                      </a:endParaRPr>
                    </a:p>
                  </a:txBody>
                  <a:tcPr marL="12700" marR="12700" marT="12700" vert="horz" anchor="ctr" anchorCtr="0">
                    <a:solidFill>
                      <a:srgbClr val="2E405F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微博名称</a:t>
                      </a:r>
                      <a:endParaRPr lang="en-US" sz="1400" b="1">
                        <a:solidFill>
                          <a:schemeClr val="bg1"/>
                        </a:solidFill>
                      </a:endParaRPr>
                    </a:p>
                  </a:txBody>
                  <a:tcPr marL="12700" marR="12700" marT="12700" vert="horz" anchor="ctr" anchorCtr="0">
                    <a:solidFill>
                      <a:srgbClr val="2E405F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错别字</a:t>
                      </a:r>
                      <a:endParaRPr lang="en-US" sz="1400" b="1">
                        <a:solidFill>
                          <a:schemeClr val="bg1"/>
                        </a:solidFill>
                      </a:endParaRPr>
                    </a:p>
                  </a:txBody>
                  <a:tcPr marL="12700" marR="12700" marT="12700" vert="horz" anchor="ctr" anchorCtr="0">
                    <a:solidFill>
                      <a:srgbClr val="2E405F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正确字</a:t>
                      </a:r>
                      <a:endParaRPr lang="en-US" sz="1400" b="1">
                        <a:solidFill>
                          <a:schemeClr val="bg1"/>
                        </a:solidFill>
                      </a:endParaRPr>
                    </a:p>
                  </a:txBody>
                  <a:tcPr marL="12700" marR="12700" marT="12700" vert="horz" anchor="ctr" anchorCtr="0">
                    <a:solidFill>
                      <a:srgbClr val="2E405F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上下文</a:t>
                      </a:r>
                      <a:endParaRPr lang="en-US" sz="1400" b="1">
                        <a:solidFill>
                          <a:schemeClr val="bg1"/>
                        </a:solidFill>
                      </a:endParaRPr>
                    </a:p>
                  </a:txBody>
                  <a:tcPr marL="12700" marR="12700" marT="12700" vert="horz" anchor="ctr" anchorCtr="0">
                    <a:lnR w="19050">
                      <a:solidFill>
                        <a:schemeClr val="bg1"/>
                      </a:solidFill>
                      <a:prstDash val="solid"/>
                    </a:lnR>
                    <a:solidFill>
                      <a:srgbClr val="2E405F"/>
                    </a:solidFill>
                  </a:tcPr>
                </a:tc>
              </a:tr>
              <a:tr h="70548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</a:t>
                      </a:r>
                      <a:endParaRPr lang="en-US" sz="14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部委微博</a:t>
                      </a:r>
                      <a:endParaRPr lang="en-US" sz="14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1">
                          <a:solidFill>
                            <a:srgbClr val="0E2F71"/>
                          </a:solidFill>
                          <a:latin typeface="Helvetica" charset="-122"/>
                          <a:hlinkClick r:id="rId5"/>
                        </a:rPr>
                        <a:t>国资小新</a:t>
                      </a:r>
                      <a:endParaRPr lang="en-US" sz="1400" b="1">
                        <a:solidFill>
                          <a:srgbClr val="0E2F71"/>
                        </a:solidFill>
                        <a:latin typeface="Helvetica" charset="-122"/>
                        <a:hlinkClick r:id="rId5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党的二十大顺利召开</a:t>
                      </a:r>
                      <a:endParaRPr lang="en-US" sz="14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党的二十大胜利召开</a:t>
                      </a:r>
                      <a:endParaRPr lang="en-US" sz="14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冬奥会成功举行、党的二十大顺利召开、国企改革三年行</a:t>
                      </a:r>
                      <a:endParaRPr lang="en-US" sz="14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R>
                      <a:noFill/>
                    </a:lnR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6141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，其中“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微言教育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75%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）。网民重点关注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教育管理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、时事新闻等信息。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026920"/>
          <a:ext cx="6315075" cy="41579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52525"/>
                <a:gridCol w="3150235"/>
                <a:gridCol w="891540"/>
                <a:gridCol w="711200"/>
              </a:tblGrid>
              <a:tr h="31115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当月点赞数1000+热门文章top10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111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序号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微博名称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文章标题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点赞数↓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评论数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/>
                        <a:t>1</a:t>
                      </a:r>
                      <a:endParaRPr lang="en-US" altLang="en-US" sz="1000" b="1"/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[新浪]微言教育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6"/>
                        </a:rPr>
                        <a:t>#教育头条#【各省级教育招生考试机构开通2023年全国硕士研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122000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30000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632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/>
                        <a:t>2</a:t>
                      </a:r>
                      <a:endParaRPr lang="en-US" altLang="en-US" sz="1000" b="1"/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[新浪]中国警方在线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7"/>
                        </a:rPr>
                        <a:t>【#龚俊提醒你谨防足球诈骗#】世界杯比赛如火如荼，@龚俊Si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114000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5652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/>
                        <a:t>3</a:t>
                      </a:r>
                      <a:endParaRPr lang="en-US" altLang="en-US" sz="1000" b="1"/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[新浪]微言教育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8"/>
                        </a:rPr>
                        <a:t>#教育头条#【教育部、国家卫健委、国家疾控局专项部署进一步做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45000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4613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/>
                        <a:t>4</a:t>
                      </a:r>
                      <a:endParaRPr lang="en-US" altLang="en-US" sz="1000" b="1"/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[新浪]应急管理部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9"/>
                        </a:rPr>
                        <a:t>#应急科普#疫情期间，佩戴口罩有哪些好处？#女子坐地铁不戴口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45000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57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632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/>
                        <a:t>5</a:t>
                      </a:r>
                      <a:endParaRPr lang="en-US" altLang="en-US" sz="1000" b="1"/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[新浪]微言教育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10"/>
                        </a:rPr>
                        <a:t>#教育头条#【国家语委修订印发《国家语言文字推广基地管理办法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27000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2785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/>
                        <a:t>6</a:t>
                      </a:r>
                      <a:endParaRPr lang="en-US" altLang="en-US" sz="1000" b="1"/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[新浪]微言教育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11"/>
                        </a:rPr>
                        <a:t>#教育头条#【教育部部署进一步做好2023年研究生考试组织工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25000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2069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/>
                        <a:t>7</a:t>
                      </a:r>
                      <a:endParaRPr lang="en-US" altLang="en-US" sz="1000" b="1"/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[新浪]微言教育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12"/>
                        </a:rPr>
                        <a:t>#科学战疫校园担当#【#微言教育直播#：钟南山院士全国高校抗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22000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1919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/>
                        <a:t>8</a:t>
                      </a:r>
                      <a:endParaRPr lang="en-US" altLang="en-US" sz="1000" b="1"/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[新浪]微言教育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13"/>
                        </a:rPr>
                        <a:t>发布了头条文章：《你好，教育早新闻来了（2022.12.05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19000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2455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/>
                        <a:t>9</a:t>
                      </a:r>
                      <a:endParaRPr lang="en-US" altLang="en-US" sz="1000" b="1"/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[新浪]中国警方在线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14"/>
                        </a:rPr>
                        <a:t>#江泽民同志同我们永别了##江泽民同志永垂不朽#！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18000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81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/>
                        <a:t>10</a:t>
                      </a:r>
                      <a:endParaRPr lang="en-US" altLang="en-US" sz="1000" b="1"/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[新浪]微言教育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15"/>
                        </a:rPr>
                        <a:t>#小微科普#【今冬第二场寒潮来了，多地最低气温或破历史同期极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16000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2222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4" name="图表 3"/>
          <p:cNvGraphicFramePr/>
          <p:nvPr/>
        </p:nvGraphicFramePr>
        <p:xfrm>
          <a:off x="7322185" y="265176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3f4fc49e-10a7-47a9-b91a-953bb6304ad4}"/>
  <p:tag name="TABLE_ENDDRAG_ORIGIN_RECT" val="791*376"/>
  <p:tag name="TABLE_ENDDRAG_RECT" val="72*83*791*376"/>
</p:tagLst>
</file>

<file path=ppt/tags/tag4.xml><?xml version="1.0" encoding="utf-8"?>
<p:tagLst xmlns:p="http://schemas.openxmlformats.org/presentationml/2006/main">
  <p:tag name="KSO_WM_UNIT_TABLE_BEAUTIFY" val="smartTable{bf0f49c5-bb0e-4047-a714-844017db4844}"/>
  <p:tag name="TABLE_ENDDRAG_ORIGIN_RECT" val="640*113"/>
  <p:tag name="TABLE_ENDDRAG_RECT" val="188*246*640*113"/>
</p:tagLst>
</file>

<file path=ppt/tags/tag5.xml><?xml version="1.0" encoding="utf-8"?>
<p:tagLst xmlns:p="http://schemas.openxmlformats.org/presentationml/2006/main">
  <p:tag name="KSO_WM_UNIT_TABLE_BEAUTIFY" val="smartTable{9c5c675f-c4f5-4126-b743-cdb0d68c1ff7}"/>
</p:tagLst>
</file>

<file path=ppt/tags/tag6.xml><?xml version="1.0" encoding="utf-8"?>
<p:tagLst xmlns:p="http://schemas.openxmlformats.org/presentationml/2006/main">
  <p:tag name="COMMONDATA" val="eyJoZGlkIjoiZGY0OTg1Y2JiZWQzZDY3NGMyMzhjYmVjMWEzYzZjYmEifQ=="/>
  <p:tag name="KSO_WPP_MARK_KEY" val="c8ed6783-da5f-4fef-b1f8-539b6d915dac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2101</Words>
  <Application>WPS 演示</Application>
  <PresentationFormat/>
  <Paragraphs>476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20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隶书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苝极づ 筱葭</cp:lastModifiedBy>
  <cp:revision>76</cp:revision>
  <dcterms:created xsi:type="dcterms:W3CDTF">2022-01-21T00:48:00Z</dcterms:created>
  <dcterms:modified xsi:type="dcterms:W3CDTF">2023-01-11T06:09:58Z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2022-01-27T00:34:34Z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2052-11.1.0.13703</vt:lpwstr>
  </property>
</Properties>
</file>