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9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1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3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3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3&#24180;\&#27036;&#21333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3&#24180;\&#27036;&#21333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3&#24180;\&#27036;&#21333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省级政务微信综合影响力指数分布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[部委微信草稿.xlsx]省级微信!$A$1:$A$6</c:f>
              <c:strCache>
                <c:ptCount val="6"/>
                <c:pt idx="0">
                  <c:v>1000以上</c:v>
                </c:pt>
                <c:pt idx="1">
                  <c:v>700-1000</c:v>
                </c:pt>
                <c:pt idx="2">
                  <c:v>500-700</c:v>
                </c:pt>
                <c:pt idx="3">
                  <c:v>300-500</c:v>
                </c:pt>
                <c:pt idx="4">
                  <c:v>100-300</c:v>
                </c:pt>
                <c:pt idx="5">
                  <c:v>100以下</c:v>
                </c:pt>
              </c:strCache>
            </c:strRef>
          </c:cat>
          <c:val>
            <c:numRef>
              <c:f>[部委微信草稿.xlsx]省级微信!$B$1:$B$6</c:f>
              <c:numCache>
                <c:formatCode>General</c:formatCode>
                <c:ptCount val="6"/>
                <c:pt idx="0">
                  <c:v>1</c:v>
                </c:pt>
                <c:pt idx="1">
                  <c:v>7</c:v>
                </c:pt>
                <c:pt idx="2">
                  <c:v>17</c:v>
                </c:pt>
                <c:pt idx="3">
                  <c:v>3</c:v>
                </c:pt>
                <c:pt idx="4">
                  <c:v>2</c:v>
                </c:pt>
                <c:pt idx="5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470478220"/>
        <c:axId val="810491867"/>
      </c:barChart>
      <c:catAx>
        <c:axId val="470478220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10491867"/>
        <c:crosses val="autoZero"/>
        <c:auto val="1"/>
        <c:lblAlgn val="ctr"/>
        <c:lblOffset val="100"/>
        <c:noMultiLvlLbl val="0"/>
      </c:catAx>
      <c:valAx>
        <c:axId val="8104918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704782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当月政务微信发稿量分布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[部委微信草稿.xlsx]省级微信!$A$14:$A$18</c:f>
              <c:strCache>
                <c:ptCount val="5"/>
                <c:pt idx="0">
                  <c:v>500以上</c:v>
                </c:pt>
                <c:pt idx="1">
                  <c:v>200-500</c:v>
                </c:pt>
                <c:pt idx="2">
                  <c:v>100-200</c:v>
                </c:pt>
                <c:pt idx="3">
                  <c:v>50-100</c:v>
                </c:pt>
                <c:pt idx="4">
                  <c:v>50以下</c:v>
                </c:pt>
              </c:strCache>
            </c:strRef>
          </c:cat>
          <c:val>
            <c:numRef>
              <c:f>[部委微信草稿.xlsx]省级微信!$B$14:$B$18</c:f>
              <c:numCache>
                <c:formatCode>General</c:formatCode>
                <c:ptCount val="5"/>
                <c:pt idx="0">
                  <c:v>1</c:v>
                </c:pt>
                <c:pt idx="1">
                  <c:v>11</c:v>
                </c:pt>
                <c:pt idx="2">
                  <c:v>14</c:v>
                </c:pt>
                <c:pt idx="3">
                  <c:v>1</c:v>
                </c:pt>
                <c:pt idx="4">
                  <c:v>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3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763055555555556"/>
          <c:y val="0.352662037037037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各省微信严重表述不规范分布情况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[部委微信草稿.xlsx]Sheet5!$B$59:$B$81</c:f>
              <c:strCache>
                <c:ptCount val="23"/>
                <c:pt idx="0">
                  <c:v>湖南省人民政府网</c:v>
                </c:pt>
                <c:pt idx="1">
                  <c:v>四川发布</c:v>
                </c:pt>
                <c:pt idx="2">
                  <c:v>江西省人民政府</c:v>
                </c:pt>
                <c:pt idx="3">
                  <c:v>内蒙古自治区人民政府发布</c:v>
                </c:pt>
                <c:pt idx="4">
                  <c:v>贵州省人民政府网</c:v>
                </c:pt>
                <c:pt idx="5">
                  <c:v>海南省政府网</c:v>
                </c:pt>
                <c:pt idx="6">
                  <c:v>河北省人民政府</c:v>
                </c:pt>
                <c:pt idx="7">
                  <c:v>黑龙江政务</c:v>
                </c:pt>
                <c:pt idx="8">
                  <c:v>湖北省人民政府网</c:v>
                </c:pt>
                <c:pt idx="9">
                  <c:v>安徽省人民政府网</c:v>
                </c:pt>
                <c:pt idx="10">
                  <c:v>甘肃政务</c:v>
                </c:pt>
                <c:pt idx="11">
                  <c:v>辽宁发布</c:v>
                </c:pt>
                <c:pt idx="12">
                  <c:v>广东省人民政府门户网站</c:v>
                </c:pt>
                <c:pt idx="13">
                  <c:v>山东政府网</c:v>
                </c:pt>
                <c:pt idx="14">
                  <c:v>山西省人民政府</c:v>
                </c:pt>
                <c:pt idx="15">
                  <c:v>北京发布</c:v>
                </c:pt>
                <c:pt idx="16">
                  <c:v>天津政务信息发布</c:v>
                </c:pt>
                <c:pt idx="17">
                  <c:v>西藏发布</c:v>
                </c:pt>
                <c:pt idx="18">
                  <c:v>新疆政府网</c:v>
                </c:pt>
                <c:pt idx="19">
                  <c:v>云南省人民政府网</c:v>
                </c:pt>
                <c:pt idx="20">
                  <c:v>浙江发布</c:v>
                </c:pt>
                <c:pt idx="21">
                  <c:v>中国福建</c:v>
                </c:pt>
                <c:pt idx="22">
                  <c:v>重庆市政府网</c:v>
                </c:pt>
              </c:strCache>
            </c:strRef>
          </c:cat>
          <c:val>
            <c:numRef>
              <c:f>[部委微信草稿.xlsx]Sheet5!$C$59:$C$81</c:f>
              <c:numCache>
                <c:formatCode>General</c:formatCode>
                <c:ptCount val="23"/>
                <c:pt idx="0">
                  <c:v>160</c:v>
                </c:pt>
                <c:pt idx="1">
                  <c:v>59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344241771"/>
        <c:axId val="623378636"/>
      </c:barChart>
      <c:catAx>
        <c:axId val="344241771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623378636"/>
        <c:crosses val="autoZero"/>
        <c:auto val="1"/>
        <c:lblAlgn val="ctr"/>
        <c:lblOffset val="100"/>
        <c:noMultiLvlLbl val="0"/>
      </c:catAx>
      <c:valAx>
        <c:axId val="6233786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442417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当月严重表述不规范典型错误前</a:t>
            </a:r>
            <a:r>
              <a:rPr lang="en-US" altLang="zh-CN" b="1"/>
              <a:t>15</a:t>
            </a:r>
            <a:endParaRPr lang="en-US" altLang="zh-CN"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0354316759182709"/>
          <c:y val="0.190926843923689"/>
          <c:w val="0.541632219203968"/>
          <c:h val="0.688898903409944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[部委微信草稿.xlsx]Sheet5!$B$89:$B$103</c:f>
              <c:strCache>
                <c:ptCount val="15"/>
                <c:pt idx="0">
                  <c:v>习总书记</c:v>
                </c:pt>
                <c:pt idx="1">
                  <c:v>十九大</c:v>
                </c:pt>
                <c:pt idx="2">
                  <c:v>以习近平总书记为核心的党中央</c:v>
                </c:pt>
                <c:pt idx="3">
                  <c:v>“一带一路”战略</c:v>
                </c:pt>
                <c:pt idx="4">
                  <c:v>“不忘初心、牢记使命”主题教育活动</c:v>
                </c:pt>
                <c:pt idx="5">
                  <c:v>习近平总书记网络强国战略思想</c:v>
                </c:pt>
                <c:pt idx="6">
                  <c:v>新疆自治区</c:v>
                </c:pt>
                <c:pt idx="7">
                  <c:v>“一带一路”国家战略</c:v>
                </c:pt>
                <c:pt idx="8">
                  <c:v>党徽</c:v>
                </c:pt>
                <c:pt idx="9">
                  <c:v>汨罗市</c:v>
                </c:pt>
                <c:pt idx="10">
                  <c:v>宁夏自治区</c:v>
                </c:pt>
                <c:pt idx="11">
                  <c:v>指示</c:v>
                </c:pt>
                <c:pt idx="12">
                  <c:v>党史学习教育活动</c:v>
                </c:pt>
                <c:pt idx="13">
                  <c:v>“十三五”计划</c:v>
                </c:pt>
                <c:pt idx="14">
                  <c:v>生态环保局</c:v>
                </c:pt>
              </c:strCache>
            </c:strRef>
          </c:cat>
          <c:val>
            <c:numRef>
              <c:f>[部委微信草稿.xlsx]Sheet5!$C$89:$C$103</c:f>
              <c:numCache>
                <c:formatCode>General</c:formatCode>
                <c:ptCount val="15"/>
                <c:pt idx="0">
                  <c:v>27</c:v>
                </c:pt>
                <c:pt idx="1">
                  <c:v>20</c:v>
                </c:pt>
                <c:pt idx="2">
                  <c:v>18</c:v>
                </c:pt>
                <c:pt idx="3">
                  <c:v>14</c:v>
                </c:pt>
                <c:pt idx="4">
                  <c:v>9</c:v>
                </c:pt>
                <c:pt idx="5">
                  <c:v>8</c:v>
                </c:pt>
                <c:pt idx="6">
                  <c:v>7</c:v>
                </c:pt>
                <c:pt idx="7">
                  <c:v>6</c:v>
                </c:pt>
                <c:pt idx="8">
                  <c:v>6</c:v>
                </c:pt>
                <c:pt idx="9">
                  <c:v>6</c:v>
                </c:pt>
                <c:pt idx="10">
                  <c:v>6</c:v>
                </c:pt>
                <c:pt idx="11">
                  <c:v>6</c:v>
                </c:pt>
                <c:pt idx="12">
                  <c:v>5</c:v>
                </c:pt>
                <c:pt idx="13">
                  <c:v>4</c:v>
                </c:pt>
                <c:pt idx="14">
                  <c:v>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82142435337191"/>
          <c:y val="0.119423163587201"/>
          <c:w val="0.414314397070981"/>
          <c:h val="0.820039056632117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各省微信10W+热门文章分布情况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5B9BD5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[部委微信草稿.xlsx]Sheet5!$B$15:$B$19</c:f>
              <c:strCache>
                <c:ptCount val="5"/>
                <c:pt idx="0">
                  <c:v>北京发布</c:v>
                </c:pt>
                <c:pt idx="1">
                  <c:v>河北省人民政府</c:v>
                </c:pt>
                <c:pt idx="2">
                  <c:v>河南发布</c:v>
                </c:pt>
                <c:pt idx="3">
                  <c:v>上海发布</c:v>
                </c:pt>
                <c:pt idx="4">
                  <c:v>浙江发布</c:v>
                </c:pt>
              </c:strCache>
            </c:strRef>
          </c:cat>
          <c:val>
            <c:numRef>
              <c:f>[部委微信草稿.xlsx]Sheet5!$C$15:$C$19</c:f>
              <c:numCache>
                <c:formatCode>General</c:formatCode>
                <c:ptCount val="5"/>
                <c:pt idx="0">
                  <c:v>5</c:v>
                </c:pt>
                <c:pt idx="1">
                  <c:v>1</c:v>
                </c:pt>
                <c:pt idx="2">
                  <c:v>1</c:v>
                </c:pt>
                <c:pt idx="3">
                  <c:v>104</c:v>
                </c:pt>
                <c:pt idx="4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284294384"/>
        <c:axId val="403793544"/>
      </c:barChart>
      <c:catAx>
        <c:axId val="284294384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03793544"/>
        <c:crosses val="autoZero"/>
        <c:auto val="1"/>
        <c:lblAlgn val="ctr"/>
        <c:lblOffset val="100"/>
        <c:noMultiLvlLbl val="0"/>
      </c:catAx>
      <c:valAx>
        <c:axId val="403793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842943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2.xml"/><Relationship Id="rId6" Type="http://schemas.openxmlformats.org/officeDocument/2006/relationships/tags" Target="../tags/tag1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4.xml"/><Relationship Id="rId8" Type="http://schemas.openxmlformats.org/officeDocument/2006/relationships/tags" Target="../tags/tag3.xml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0" Type="http://schemas.openxmlformats.org/officeDocument/2006/relationships/slideLayout" Target="../slideLayouts/slideLayout1.xml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1.xml"/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grpSp>
        <p:nvGrpSpPr>
          <p:cNvPr id="11" name="组合 10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sz="280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信</a:t>
              </a:r>
              <a:endParaRPr sz="2800"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2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  <p:sp>
        <p:nvSpPr>
          <p:cNvPr id="13" name="Title 1" descr="7b0a20202020227461726765744d6f64756c65223a202270726f636573734f6e6c696e65466f6e7473220a7d0a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省级政务新媒体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4" name="文本占位符 7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2023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12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-2023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12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62025" y="1268095"/>
            <a:ext cx="5348605" cy="2228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参加排行的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省级政务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公众号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31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，根据监测数据统计结果，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合影响力指数得分在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500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700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之间的公众号数量较多，共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17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 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spc="2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微信综合影响力指数在</a:t>
            </a:r>
            <a:r>
              <a:rPr lang="en-US"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</a:t>
            </a:r>
            <a:r>
              <a:rPr lang="en-US"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以上。其中</a:t>
            </a:r>
            <a:r>
              <a:rPr lang="zh-CN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综合影响力指数为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1158.64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浙江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北京发布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综合影响力指数分别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</a:t>
            </a:r>
            <a:r>
              <a:rPr 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986.07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890.71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bject 27"/>
          <p:cNvSpPr/>
          <p:nvPr/>
        </p:nvSpPr>
        <p:spPr>
          <a:xfrm>
            <a:off x="465518" y="1289170"/>
            <a:ext cx="331379" cy="28623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sp>
        <p:nvSpPr>
          <p:cNvPr id="7" name="object 28"/>
          <p:cNvSpPr txBox="1"/>
          <p:nvPr/>
        </p:nvSpPr>
        <p:spPr>
          <a:xfrm>
            <a:off x="6310629" y="4433570"/>
            <a:ext cx="5083175" cy="185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lvl="0" algn="just">
              <a:lnSpc>
                <a:spcPct val="150000"/>
              </a:lnSpc>
              <a:spcBef>
                <a:spcPts val="100"/>
              </a:spcBef>
              <a:buClrTx/>
              <a:buSzTx/>
              <a:buFontTx/>
            </a:pP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2023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年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12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月，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微信发稿总量达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5889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篇，平均发布文章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190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篇。其中，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上海发布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”月发稿量最高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，共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525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山西省人民政府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”和“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陕西发布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”分列第二、第三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，各发布文章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350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篇、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330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青海发布</a:t>
            </a:r>
            <a:r>
              <a:rPr lang="en-US" altLang="zh-CN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月发稿量最少</a:t>
            </a:r>
            <a:r>
              <a:rPr lang="zh-CN" alt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，发布文章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0</a:t>
            </a:r>
            <a:r>
              <a:rPr lang="zh-CN" alt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sz="1600" spc="3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3" name="object 57"/>
          <p:cNvSpPr/>
          <p:nvPr/>
        </p:nvSpPr>
        <p:spPr>
          <a:xfrm>
            <a:off x="5776010" y="4568950"/>
            <a:ext cx="312337" cy="28623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graphicFrame>
        <p:nvGraphicFramePr>
          <p:cNvPr id="4" name="图表 3"/>
          <p:cNvGraphicFramePr/>
          <p:nvPr>
            <p:custDataLst>
              <p:tags r:id="rId8"/>
            </p:custDataLst>
          </p:nvPr>
        </p:nvGraphicFramePr>
        <p:xfrm>
          <a:off x="6900545" y="130238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6" name="图表 5"/>
          <p:cNvGraphicFramePr/>
          <p:nvPr>
            <p:custDataLst>
              <p:tags r:id="rId9"/>
            </p:custDataLst>
          </p:nvPr>
        </p:nvGraphicFramePr>
        <p:xfrm>
          <a:off x="796925" y="363347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政务</a:t>
            </a:r>
            <a:r>
              <a:rPr lang="zh-CN"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1019810" y="5840836"/>
            <a:ext cx="9924415" cy="66738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p>
            <a:pPr marL="38100">
              <a:lnSpc>
                <a:spcPct val="100000"/>
              </a:lnSpc>
              <a:spcBef>
                <a:spcPts val="705"/>
              </a:spcBef>
            </a:pP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1000" b="1" u="sng" dirty="0">
                <a:uFill>
                  <a:solidFill>
                    <a:srgbClr val="000000"/>
                  </a:solidFill>
                </a:uFill>
                <a:latin typeface="微软雅黑" panose="020B0503020204020204" charset="-122"/>
                <a:cs typeface="微软雅黑" panose="020B0503020204020204" charset="-122"/>
              </a:rPr>
              <a:t>影响力指数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=</a:t>
            </a:r>
            <a:r>
              <a:rPr sz="1000" b="1" spc="5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(30%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整体传播力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篇均传播力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头条传播力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+10%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峰值传播力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)</a:t>
            </a:r>
            <a:r>
              <a:rPr sz="975" b="1" spc="-7" baseline="21000" dirty="0">
                <a:latin typeface="微软雅黑" panose="020B0503020204020204" charset="-122"/>
                <a:cs typeface="微软雅黑" panose="020B0503020204020204" charset="-122"/>
              </a:rPr>
              <a:t>2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*10</a:t>
            </a:r>
            <a:endParaRPr sz="1000">
              <a:latin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50"/>
              </a:spcBef>
            </a:pP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整体传播力=</a:t>
            </a:r>
            <a:r>
              <a:rPr sz="900" spc="2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日均阅读数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日均在看数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日均点赞数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篇均传播力=</a:t>
            </a:r>
            <a:r>
              <a:rPr sz="900" spc="15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篇均点赞数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*10+1)；</a:t>
            </a:r>
            <a:endParaRPr sz="900">
              <a:latin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40"/>
              </a:spcBef>
            </a:pP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头条传播力=</a:t>
            </a:r>
            <a:r>
              <a:rPr sz="900" spc="4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头条篇均阅读数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头条篇均在看数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头条篇均点赞数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峰值传播力=</a:t>
            </a:r>
            <a:r>
              <a:rPr sz="900" spc="4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最高阅读数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+1)+0.2ln(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最高在看数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*10+1)+0.1ln(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最高点赞数*10+1)</a:t>
            </a:r>
            <a:endParaRPr sz="900">
              <a:latin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微信名称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影响力指数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阅读总数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在看总数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头条文章阅读量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单条最大阅读数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单条最大在看数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    上海发布</a:t>
                      </a:r>
                      <a:endParaRPr lang="zh-CN" sz="113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1158.64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2205.51W+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22269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525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1389.1W+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342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浙江发布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986.07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367.41W+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9374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195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311.4W+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6196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北京发布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890.71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407.56W+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2917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295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366.79W+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161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湖南省人民政府网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808.57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244.55W+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2774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265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222.06W+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67829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江西省人民政府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802.92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154.85W+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1197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146.12W+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87927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河南发布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782.57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164.14W+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1757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215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141.54W+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四川发布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735.97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108.31W+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1619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189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97.09W+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68729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黑龙江政务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735.66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135.53W+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910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171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134.16W+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63721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贵州省人民政府网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698.85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86.19W+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709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77.72W+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57317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河北省人民政府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695.19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91.27W+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594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185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82.67W+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西藏发布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685.91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98.67W+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1343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255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96.08W+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23905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重庆市政府网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683.25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100.19W+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902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220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91.68W+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58337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云南省人民政府网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655.58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80.55W+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1171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268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71.89W+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58067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陕西发布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607.45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69.78W+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651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330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47.2W+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46155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安徽省人民政府网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596.48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40.95W+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605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33.67W+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20253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29310" y="1376045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271395"/>
                <a:gridCol w="1146175"/>
                <a:gridCol w="1005205"/>
                <a:gridCol w="1006475"/>
                <a:gridCol w="1005840"/>
                <a:gridCol w="1005205"/>
                <a:gridCol w="1157605"/>
                <a:gridCol w="1156970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0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    </a:t>
                      </a:r>
                      <a:r>
                        <a:rPr 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上海发布</a:t>
                      </a:r>
                      <a:endParaRPr 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1158.64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2205.51W+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22269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525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1389.1W+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10W+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342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0" name="textbox 100"/>
            <p:cNvSpPr/>
            <p:nvPr/>
          </p:nvSpPr>
          <p:spPr>
            <a:xfrm>
              <a:off x="698500" y="241935"/>
              <a:ext cx="4834255" cy="47117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3.</a:t>
              </a:r>
              <a:r>
                <a:rPr sz="320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严重表述不规</a:t>
              </a:r>
              <a:r>
                <a:rPr sz="3200" spc="-5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范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问题</a:t>
              </a:r>
              <a:endParaRPr lang="en-US" altLang="en-US" sz="3200" dirty="0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268730"/>
            <a:ext cx="1086358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23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政务微信存在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242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处严重表述不规范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，其中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湖南省人民政府网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存在问题最多（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160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66.1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%）。出现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严重表述错误问题主要集中在政治类表述不规范、口号等，如“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总书记”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十九大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“一带一路”战略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”等内容表述不规范。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2" name="图表 1"/>
          <p:cNvGraphicFramePr/>
          <p:nvPr>
            <p:custDataLst>
              <p:tags r:id="rId6"/>
            </p:custDataLst>
          </p:nvPr>
        </p:nvGraphicFramePr>
        <p:xfrm>
          <a:off x="664210" y="2498090"/>
          <a:ext cx="4867910" cy="42278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3" name="图表 2"/>
          <p:cNvGraphicFramePr/>
          <p:nvPr>
            <p:custDataLst>
              <p:tags r:id="rId7"/>
            </p:custDataLst>
          </p:nvPr>
        </p:nvGraphicFramePr>
        <p:xfrm>
          <a:off x="6096000" y="2498090"/>
          <a:ext cx="5432425" cy="42271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081405"/>
            <a:ext cx="1086358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当月，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有5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个省级政务微信共发布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113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篇阅读数超过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的文章，有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个省级政务微信共发布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119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篇阅读数在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5W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之间的文章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，其中“ 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”热门文章数最多（共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104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92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%）。网民重点关注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通知公告、时事新闻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等信息。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640398" y="2353310"/>
          <a:ext cx="6315075" cy="40563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955040"/>
                <a:gridCol w="3347720"/>
                <a:gridCol w="901700"/>
                <a:gridCol w="701040"/>
              </a:tblGrid>
              <a:tr h="31115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当月阅读数10w+热门文章top10</a:t>
                      </a:r>
                      <a:endParaRPr lang="zh-CN" sz="11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公众号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在看数↓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在看率%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36195" marB="361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36195" marB="361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医聊|@所有人，这些“教科书式”的救命知识，建议全文背诵！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342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0.34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明天全天“零下”！四十年同期没有的冷来了！请大家注意保暖~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276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0.28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关于调整上海市普通住房标准的通知发布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239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0.24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寒潮蓝色预警拉响，大部分郊区48小时最低气温降幅可达8-9度！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236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0.24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上海发布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寒潮+大风！上海目前“双蓝”预警高挂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216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0.22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注意！明早更冷，市区最低温零下4度，郊区零下7度到零下5度，将再度刷新下半年气温新低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216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0.22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今日冬至！蚯蚓盘结，麋鹿解角……你知道数九从哪天开始吗？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198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0.2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冷暖大逆转即将上演，寒潮“王炸”要来了！请注意增减衣物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197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0.2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40513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“低温冰冻”快熬出头了，“回温解冻”进入倒计时！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188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0.19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快讯！上海发布低温黄色预警，“两蓝一黄”预警高挂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178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0.18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</a:tbl>
          </a:graphicData>
        </a:graphic>
      </p:graphicFrame>
      <p:graphicFrame>
        <p:nvGraphicFramePr>
          <p:cNvPr id="4" name="图表 3"/>
          <p:cNvGraphicFramePr/>
          <p:nvPr>
            <p:custDataLst>
              <p:tags r:id="rId6"/>
            </p:custDataLst>
          </p:nvPr>
        </p:nvGraphicFramePr>
        <p:xfrm>
          <a:off x="7056120" y="2953385"/>
          <a:ext cx="4572000" cy="2914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UNIT_TABLE_BEAUTIFY" val="smartTable{5ce704bc-ebf0-4727-b51a-8139e6b3df34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6.xml><?xml version="1.0" encoding="utf-8"?>
<p:tagLst xmlns:p="http://schemas.openxmlformats.org/presentationml/2006/main">
  <p:tag name="TABLE_EMPHASIZE_UUID" val="smartTable{5ce704bc-ebf0-4727-b51a-8139e6b3df34}"/>
  <p:tag name="TABLE_EMPHASIZE_TYPE" val="horizontal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UNIT_TABLE_BEAUTIFY" val="smartTable{93cf371d-cd82-4677-8ced-1147e9764a81}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2213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9" baseType="lpstr">
      <vt:lpstr>Arial</vt:lpstr>
      <vt:lpstr>宋体</vt:lpstr>
      <vt:lpstr>Wingdings</vt:lpstr>
      <vt:lpstr>Arial</vt:lpstr>
      <vt:lpstr>汉仪大隶书简</vt:lpstr>
      <vt:lpstr>汉仪旗黑-85S</vt:lpstr>
      <vt:lpstr>黑体</vt:lpstr>
      <vt:lpstr>汉仪中隶书简</vt:lpstr>
      <vt:lpstr>微软雅黑</vt:lpstr>
      <vt:lpstr>Helvetica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stella</cp:lastModifiedBy>
  <cp:revision>111</cp:revision>
  <dcterms:created xsi:type="dcterms:W3CDTF">2022-01-21T00:47:00Z</dcterms:created>
  <dcterms:modified xsi:type="dcterms:W3CDTF">2024-01-09T00:45:54Z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2022-01-27T16:34:34Z</vt:filetime>
  </property>
  <property fmtid="{D5CDD505-2E9C-101B-9397-08002B2CF9AE}" pid="4" name="ICV">
    <vt:lpwstr>14D5236C7B6445A1B77F7AE899E6FBD7</vt:lpwstr>
  </property>
  <property fmtid="{D5CDD505-2E9C-101B-9397-08002B2CF9AE}" pid="5" name="KSOProductBuildVer">
    <vt:lpwstr>2052-12.1.0.16120</vt:lpwstr>
  </property>
</Properties>
</file>