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3&#24180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3&#24180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3&#24180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3&#24180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3&#24180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[部委微信草稿.xlsx]省级微信!$A$1:$A$6</c:f>
              <c:strCache>
                <c:ptCount val="6"/>
                <c:pt idx="0">
                  <c:v>1000以上</c:v>
                </c:pt>
                <c:pt idx="1">
                  <c:v>700-1000</c:v>
                </c:pt>
                <c:pt idx="2">
                  <c:v>500-700</c:v>
                </c:pt>
                <c:pt idx="3">
                  <c:v>300-500</c:v>
                </c:pt>
                <c:pt idx="4">
                  <c:v>100-300</c:v>
                </c:pt>
                <c:pt idx="5">
                  <c:v>100以下</c:v>
                </c:pt>
              </c:strCache>
            </c:strRef>
          </c:cat>
          <c:val>
            <c:numRef>
              <c:f>[部委微信草稿.xlsx]省级微信!$B$1:$B$6</c:f>
              <c:numCache>
                <c:formatCode>General</c:formatCode>
                <c:ptCount val="6"/>
                <c:pt idx="0">
                  <c:v>1</c:v>
                </c:pt>
                <c:pt idx="1">
                  <c:v>9</c:v>
                </c:pt>
                <c:pt idx="2">
                  <c:v>14</c:v>
                </c:pt>
                <c:pt idx="3">
                  <c:v>6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70478220"/>
        <c:axId val="810491867"/>
      </c:barChart>
      <c:catAx>
        <c:axId val="470478220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0491867"/>
        <c:crosses val="autoZero"/>
        <c:auto val="1"/>
        <c:lblAlgn val="ctr"/>
        <c:lblOffset val="100"/>
        <c:noMultiLvlLbl val="0"/>
      </c:catAx>
      <c:valAx>
        <c:axId val="8104918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704782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[部委微信草稿.xlsx]省级微信!$A$14:$A$18</c:f>
              <c:strCache>
                <c:ptCount val="5"/>
                <c:pt idx="0">
                  <c:v>500以上</c:v>
                </c:pt>
                <c:pt idx="1">
                  <c:v>200-500</c:v>
                </c:pt>
                <c:pt idx="2">
                  <c:v>100-200</c:v>
                </c:pt>
                <c:pt idx="3">
                  <c:v>50-100</c:v>
                </c:pt>
                <c:pt idx="4">
                  <c:v>50以下</c:v>
                </c:pt>
              </c:strCache>
            </c:strRef>
          </c:cat>
          <c:val>
            <c:numRef>
              <c:f>[部委微信草稿.xlsx]省级微信!$B$14:$B$18</c:f>
              <c:numCache>
                <c:formatCode>General</c:formatCode>
                <c:ptCount val="5"/>
                <c:pt idx="0">
                  <c:v>1</c:v>
                </c:pt>
                <c:pt idx="1">
                  <c:v>10</c:v>
                </c:pt>
                <c:pt idx="2">
                  <c:v>13</c:v>
                </c:pt>
                <c:pt idx="3">
                  <c:v>4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63055555555556"/>
          <c:y val="0.35266203703703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[部委微信草稿.xlsx]省级微信!$A$57:$A$68</c:f>
              <c:strCache>
                <c:ptCount val="12"/>
                <c:pt idx="0">
                  <c:v>湖南省人民政府网</c:v>
                </c:pt>
                <c:pt idx="1">
                  <c:v>吉林省人民政府网</c:v>
                </c:pt>
                <c:pt idx="2">
                  <c:v>江西省人民政府</c:v>
                </c:pt>
                <c:pt idx="3">
                  <c:v>内蒙古自治区人民政府发布</c:v>
                </c:pt>
                <c:pt idx="4">
                  <c:v>宁夏政府网</c:v>
                </c:pt>
                <c:pt idx="5">
                  <c:v>山西省人民政府</c:v>
                </c:pt>
                <c:pt idx="6">
                  <c:v>陕西发布</c:v>
                </c:pt>
                <c:pt idx="7">
                  <c:v>上海发布</c:v>
                </c:pt>
                <c:pt idx="8">
                  <c:v>四川发布</c:v>
                </c:pt>
                <c:pt idx="9">
                  <c:v>西藏发布</c:v>
                </c:pt>
                <c:pt idx="10">
                  <c:v>浙江发布</c:v>
                </c:pt>
                <c:pt idx="11">
                  <c:v>中国广西政府网</c:v>
                </c:pt>
              </c:strCache>
            </c:strRef>
          </c:cat>
          <c:val>
            <c:numRef>
              <c:f>[部委微信草稿.xlsx]省级微信!$B$57:$B$68</c:f>
              <c:numCache>
                <c:formatCode>General</c:formatCode>
                <c:ptCount val="12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2</c:v>
                </c:pt>
                <c:pt idx="8">
                  <c:v>1</c:v>
                </c:pt>
                <c:pt idx="9">
                  <c:v>4</c:v>
                </c:pt>
                <c:pt idx="10">
                  <c:v>3</c:v>
                </c:pt>
                <c:pt idx="11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241771"/>
        <c:axId val="623378636"/>
      </c:barChart>
      <c:catAx>
        <c:axId val="3442417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3378636"/>
        <c:crosses val="autoZero"/>
        <c:auto val="1"/>
        <c:lblAlgn val="ctr"/>
        <c:lblOffset val="100"/>
        <c:noMultiLvlLbl val="0"/>
      </c:catAx>
      <c:valAx>
        <c:axId val="6233786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2417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[部委微信草稿.xlsx]省级微信!$A$76:$A$88</c:f>
              <c:strCache>
                <c:ptCount val="13"/>
                <c:pt idx="0">
                  <c:v>“一带一路”国家战略</c:v>
                </c:pt>
                <c:pt idx="1">
                  <c:v>二十大</c:v>
                </c:pt>
                <c:pt idx="2">
                  <c:v>防腐拒变</c:v>
                </c:pt>
                <c:pt idx="3">
                  <c:v>广西自治区</c:v>
                </c:pt>
                <c:pt idx="4">
                  <c:v>宁夏自治区</c:v>
                </c:pt>
                <c:pt idx="5">
                  <c:v>人才资源和社会保障</c:v>
                </c:pt>
                <c:pt idx="6">
                  <c:v>人们群众</c:v>
                </c:pt>
                <c:pt idx="7">
                  <c:v>习总书记</c:v>
                </c:pt>
                <c:pt idx="8">
                  <c:v>指示</c:v>
                </c:pt>
                <c:pt idx="9">
                  <c:v>指示批示</c:v>
                </c:pt>
                <c:pt idx="10">
                  <c:v>中国共产党党章</c:v>
                </c:pt>
                <c:pt idx="11">
                  <c:v>中国共产党共青团</c:v>
                </c:pt>
                <c:pt idx="12">
                  <c:v>总书记重要讲话精神</c:v>
                </c:pt>
              </c:strCache>
            </c:strRef>
          </c:cat>
          <c:val>
            <c:numRef>
              <c:f>[部委微信草稿.xlsx]省级微信!$B$76:$B$88</c:f>
              <c:numCache>
                <c:formatCode>General</c:formatCode>
                <c:ptCount val="13"/>
                <c:pt idx="0">
                  <c:v>2</c:v>
                </c:pt>
                <c:pt idx="1">
                  <c:v>4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3</c:v>
                </c:pt>
                <c:pt idx="12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各省微信10W+热门文章分布情况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[部委微信草稿.xlsx]Sheet5!$B$267:$B$270</c:f>
              <c:strCache>
                <c:ptCount val="4"/>
                <c:pt idx="0">
                  <c:v>湖南省人民政府网</c:v>
                </c:pt>
                <c:pt idx="1">
                  <c:v>江西省人民政府</c:v>
                </c:pt>
                <c:pt idx="2">
                  <c:v>上海发布</c:v>
                </c:pt>
                <c:pt idx="3">
                  <c:v>浙江发布</c:v>
                </c:pt>
              </c:strCache>
            </c:strRef>
          </c:cat>
          <c:val>
            <c:numRef>
              <c:f>[部委微信草稿.xlsx]Sheet5!$C$267:$C$270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111</c:v>
                </c:pt>
                <c:pt idx="3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284294384"/>
        <c:axId val="403793544"/>
      </c:barChart>
      <c:catAx>
        <c:axId val="284294384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03793544"/>
        <c:crosses val="autoZero"/>
        <c:auto val="1"/>
        <c:lblAlgn val="ctr"/>
        <c:lblOffset val="100"/>
        <c:noMultiLvlLbl val="0"/>
      </c:catAx>
      <c:valAx>
        <c:axId val="403793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84294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tags" Target="../tags/tag3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0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348605" cy="2228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参加排行的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公众号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，根据监测数据统计结果，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合影响力指数得分在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之间的公众号数量较多，共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 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微信综合影响力指数在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以上。其中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1186.56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浙江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湖南省人民政府网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931.55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882.91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5744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510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西藏发布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辽宁发布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372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338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青海发布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月发稿量最少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11" name="图表 10"/>
          <p:cNvGraphicFramePr/>
          <p:nvPr>
            <p:custDataLst>
              <p:tags r:id="rId8"/>
            </p:custDataLst>
          </p:nvPr>
        </p:nvGraphicFramePr>
        <p:xfrm>
          <a:off x="6821805" y="128905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2" name="图表 11"/>
          <p:cNvGraphicFramePr/>
          <p:nvPr>
            <p:custDataLst>
              <p:tags r:id="rId9"/>
            </p:custDataLst>
          </p:nvPr>
        </p:nvGraphicFramePr>
        <p:xfrm>
          <a:off x="962025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6738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  上海发布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1186.56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2384.22W+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28387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510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1419.55W+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556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931.55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374.14W+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3892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304.62W+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882.91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294.69W+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3776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232.2W+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江西省人民政府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861.48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237.84W+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1599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205.61W+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792.73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176.23W+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1554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139.88W+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67596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725.44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100.66W+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1747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84.46W+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47706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江苏政务服务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721.67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17.57W+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10.28W+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43997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贵州省人民政府网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719.46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101.27W+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1245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80.29W+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43083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717.81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116.77W+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1457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216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91.46W+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32262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黑龙江政务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704.95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104.53W+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104.43W+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61352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696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95.09W+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606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78.93W+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62849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西藏发布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681.79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124.01W+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2459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372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122.88W+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12720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辽宁发布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646.46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92.56W+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822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67.86W+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83314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云南省人民政府网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640.89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69.14W+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1065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55.98W+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33668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630.38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73.11W+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316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46.19W+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40791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76045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上海发布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1186.56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2384.22W+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28387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510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1419.55W+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556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834255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26873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24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西藏发布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存在问题最多（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16.6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%）。出现严重表述错误问题主要集中在党和国家领导人姓名、口号等，如“习总书记”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“一带一路”国家战略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宁夏自治区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等内容表述不规范。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4" name="图表 3"/>
          <p:cNvGraphicFramePr/>
          <p:nvPr>
            <p:custDataLst>
              <p:tags r:id="rId6"/>
            </p:custDataLst>
          </p:nvPr>
        </p:nvGraphicFramePr>
        <p:xfrm>
          <a:off x="720725" y="2644140"/>
          <a:ext cx="5959475" cy="3681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>
            <p:custDataLst>
              <p:tags r:id="rId7"/>
            </p:custDataLst>
          </p:nvPr>
        </p:nvGraphicFramePr>
        <p:xfrm>
          <a:off x="6974840" y="2643505"/>
          <a:ext cx="4497705" cy="3672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081405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有4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120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篇阅读数超过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的文章，有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114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之间的文章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111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92.5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通知公告、时事新闻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640398" y="2353310"/>
          <a:ext cx="6315075" cy="40563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955040"/>
                <a:gridCol w="3347720"/>
                <a:gridCol w="901700"/>
                <a:gridCol w="70104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青浦区发生3.1级地震，目前未接到人员伤亡和建筑物损坏报告，预测不会对我市产生严重影响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556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0.56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7月1日起，上海将调整部分民生保障待遇标准、最低生活保障等社会救助相关标准、医保待遇相关标准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506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0.51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苏州11号线今日试乘！小布从上海出发探营，亲测换乘耗时→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446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0.45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上海市从7月1日起调整最低工资标准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420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0.42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大风+雷电！上海目前“一蓝一黄”预警高挂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299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沪苏“双11”正式牵手！苏州轨道交通11号线将于6月24日上午11点开通运营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295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上海发布高温黄色预警，预计本市大部地区最高温将超过35度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292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快讯！2023年上海高考作文题公布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283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4051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上海明日入梅！18-19日将有大到暴雨，并伴有雷电、短时强降水和雷雨大风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253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芒种到，仲夏始，黄梅天已在路上！你知道芒种的“芒”指的是什么吗？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252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图表 7"/>
          <p:cNvGraphicFramePr/>
          <p:nvPr>
            <p:custDataLst>
              <p:tags r:id="rId6"/>
            </p:custDataLst>
          </p:nvPr>
        </p:nvGraphicFramePr>
        <p:xfrm>
          <a:off x="7110095" y="2778125"/>
          <a:ext cx="4417695" cy="303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TABLE_BEAUTIFY" val="smartTable{24e1825f-4729-4735-b07b-f3b7a3947122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6.xml><?xml version="1.0" encoding="utf-8"?>
<p:tagLst xmlns:p="http://schemas.openxmlformats.org/presentationml/2006/main">
  <p:tag name="TABLE_EMPHASIZE_UUID" val="smartTable{24e1825f-4729-4735-b07b-f3b7a3947122}"/>
  <p:tag name="TABLE_EMPHASIZE_TYPE" val="horizontal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UNIT_TABLE_BEAUTIFY" val="smartTable{5a69fa14-782b-4336-af7b-34afdbfc2e0c}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COMMONDATA" val="eyJoZGlkIjoiODE3NjZjOTZlYTUxZTZlOTU4MGQxZjIxMWUxNTBjOGYifQ=="/>
  <p:tag name="KSO_WPP_MARK_KEY" val="76169dbf-61c7-4bbc-90de-ca886fc1809c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2240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汉仪大隶书简</vt:lpstr>
      <vt:lpstr>汉仪旗黑-85S</vt:lpstr>
      <vt:lpstr>汉仪中隶书简</vt:lpstr>
      <vt:lpstr>微软雅黑</vt:lpstr>
      <vt:lpstr>Helvetica</vt:lpstr>
      <vt:lpstr>黑体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苝极づ 筱葭</cp:lastModifiedBy>
  <cp:revision>95</cp:revision>
  <dcterms:created xsi:type="dcterms:W3CDTF">2022-01-21T00:47:00Z</dcterms:created>
  <dcterms:modified xsi:type="dcterms:W3CDTF">2023-07-31T09:14:34Z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2022-01-26T08:34:34Z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2052-11.1.0.14309</vt:lpwstr>
  </property>
</Properties>
</file>