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24037;&#20316;\&#12304;11&#12305;PPT\&#27036;&#21333;ppt\&#27036;&#21333;PPT&#65288;5&#26376;&#20221;&#65289;\Excel\%5b&#37096;&#22996;&#24494;&#20449;%5d&#24494;&#20449;&#38169;&#21035;&#23383;&#30417;&#27979;&#25968;&#25454;(2023-05-01----2023-05-31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24037;&#20316;\&#12304;11&#12305;PPT\&#27036;&#21333;ppt\&#27036;&#21333;PPT&#65288;5&#26376;&#20221;&#65289;\Excel\%5b&#37096;&#22996;&#24494;&#20449;%5d&#24494;&#20449;&#38169;&#21035;&#23383;&#30417;&#27979;&#25968;&#25454;(2023-05-01----2023-05-3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24037;&#20316;\&#12304;11&#12305;PPT\&#27036;&#21333;ppt\&#27036;&#21333;PPT&#65288;5&#26376;&#20221;&#65289;\Excel\%5b&#37096;&#22996;&#24494;&#20449;%5d&#24494;&#20449;&#28909;&#28857;&#30417;&#27979;&#25968;&#25454;(2023-05-01----2023-05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部委政务微信综合影响力指数分布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[全表.xlsx]部委微信!$L$1</c:f>
              <c:strCache>
                <c:ptCount val="1"/>
                <c:pt idx="0">
                  <c:v>数值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[全表.xlsx]部委微信!$K$2:$K$6</c:f>
              <c:strCache>
                <c:ptCount val="5"/>
                <c:pt idx="0">
                  <c:v>300以下</c:v>
                </c:pt>
                <c:pt idx="1">
                  <c:v>300-500</c:v>
                </c:pt>
                <c:pt idx="2">
                  <c:v>500-700</c:v>
                </c:pt>
                <c:pt idx="3">
                  <c:v>700-1000</c:v>
                </c:pt>
                <c:pt idx="4">
                  <c:v>1000以上</c:v>
                </c:pt>
              </c:strCache>
            </c:strRef>
          </c:cat>
          <c:val>
            <c:numRef>
              <c:f>[全表.xlsx]部委微信!$L$2:$L$6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17</c:v>
                </c:pt>
                <c:pt idx="3">
                  <c:v>20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2866439"/>
        <c:axId val="419133058"/>
      </c:barChart>
      <c:catAx>
        <c:axId val="2286643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9133058"/>
        <c:crosses val="autoZero"/>
        <c:auto val="1"/>
        <c:lblAlgn val="ctr"/>
        <c:lblOffset val="100"/>
        <c:noMultiLvlLbl val="0"/>
      </c:catAx>
      <c:valAx>
        <c:axId val="41913305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2866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当月政务微信发稿量分布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[全表.xlsx]部委微信!$L$9</c:f>
              <c:strCache>
                <c:ptCount val="1"/>
                <c:pt idx="0">
                  <c:v>数值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[全表.xlsx]部委微信!$K$10:$K$14</c:f>
              <c:strCache>
                <c:ptCount val="5"/>
                <c:pt idx="0">
                  <c:v>200以上</c:v>
                </c:pt>
                <c:pt idx="1">
                  <c:v>150-200</c:v>
                </c:pt>
                <c:pt idx="2">
                  <c:v>100-150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[全表.xlsx]部委微信!$L$10:$L$14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17</c:v>
                </c:pt>
                <c:pt idx="3">
                  <c:v>10</c:v>
                </c:pt>
                <c:pt idx="4">
                  <c:v>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部委微信严重表述不规范分布情况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'[(部委微信)微信错别字监测数据(2023-05-01----2023-05-31).xls]筛选分析-公众号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'[(部委微信)微信错别字监测数据(2023-05-01----2023-05-31).xls]筛选分析-公众号 (计数)'!$A$2:$A$16</c:f>
              <c:strCache>
                <c:ptCount val="15"/>
                <c:pt idx="0">
                  <c:v>国家民委</c:v>
                </c:pt>
                <c:pt idx="1">
                  <c:v>文旅之声</c:v>
                </c:pt>
                <c:pt idx="2">
                  <c:v>中国药闻</c:v>
                </c:pt>
                <c:pt idx="3">
                  <c:v>国家文物局</c:v>
                </c:pt>
                <c:pt idx="4">
                  <c:v>国家广播电视总局</c:v>
                </c:pt>
                <c:pt idx="5">
                  <c:v>外交部</c:v>
                </c:pt>
                <c:pt idx="6">
                  <c:v>国家发展改革委</c:v>
                </c:pt>
                <c:pt idx="7">
                  <c:v>中华人民共和国应急管理部</c:v>
                </c:pt>
                <c:pt idx="8">
                  <c:v>健康中国</c:v>
                </c:pt>
                <c:pt idx="9">
                  <c:v>国家粮食和物资储备局</c:v>
                </c:pt>
                <c:pt idx="10">
                  <c:v>海关发布</c:v>
                </c:pt>
                <c:pt idx="11">
                  <c:v>国家移民管理局</c:v>
                </c:pt>
                <c:pt idx="12">
                  <c:v>中国气象局</c:v>
                </c:pt>
                <c:pt idx="13">
                  <c:v>司法部</c:v>
                </c:pt>
                <c:pt idx="14">
                  <c:v>中国人民银行</c:v>
                </c:pt>
              </c:strCache>
            </c:strRef>
          </c:cat>
          <c:val>
            <c:numRef>
              <c:f>'[(部委微信)微信错别字监测数据(2023-05-01----2023-05-31).xls]筛选分析-公众号 (计数)'!$B$2:$B$16</c:f>
              <c:numCache>
                <c:formatCode>General</c:formatCode>
                <c:ptCount val="1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111230358"/>
        <c:axId val="488758884"/>
      </c:barChart>
      <c:catAx>
        <c:axId val="111230358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88758884"/>
        <c:crosses val="autoZero"/>
        <c:auto val="1"/>
        <c:lblAlgn val="ctr"/>
        <c:lblOffset val="100"/>
        <c:noMultiLvlLbl val="0"/>
      </c:catAx>
      <c:valAx>
        <c:axId val="4887588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123035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'[(部委微信)微信错别字监测数据(2023-05-01----2023-05-31).xls]筛选分析-错别字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'[(部委微信)微信错别字监测数据(2023-05-01----2023-05-31).xls]筛选分析-错别字 (计数)'!$A$2:$A$10</c:f>
              <c:strCache>
                <c:ptCount val="9"/>
                <c:pt idx="0">
                  <c:v>习近平总书记关于生态文明思想</c:v>
                </c:pt>
                <c:pt idx="1">
                  <c:v>党史教育活动</c:v>
                </c:pt>
                <c:pt idx="2">
                  <c:v>习总书记</c:v>
                </c:pt>
                <c:pt idx="3">
                  <c:v>大全会</c:v>
                </c:pt>
                <c:pt idx="4">
                  <c:v>全国人大委员长</c:v>
                </c:pt>
                <c:pt idx="5">
                  <c:v>“一带一路”战略</c:v>
                </c:pt>
                <c:pt idx="6">
                  <c:v>二十大</c:v>
                </c:pt>
                <c:pt idx="7">
                  <c:v>宁夏自治区</c:v>
                </c:pt>
                <c:pt idx="8">
                  <c:v>其他错别字</c:v>
                </c:pt>
              </c:strCache>
            </c:strRef>
          </c:cat>
          <c:val>
            <c:numRef>
              <c:f>'[(部委微信)微信错别字监测数据(2023-05-01----2023-05-31).xls]筛选分析-错别字 (计数)'!$B$2:$B$10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3472222222222"/>
          <c:y val="0.149537037037037"/>
          <c:w val="0.392361111111111"/>
          <c:h val="0.84351851851851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部委微信10W+热门文章分布情况</a:t>
            </a:r>
            <a:endParaRPr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'[(部委微信)微信热点监测数据(2023-05-01----2023-05-31).xls]筛选分析-公众号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inEnd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inEnd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inEnd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dLblPos val="inEnd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inEnd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dLblPos val="inEnd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'[(部委微信)微信热点监测数据(2023-05-01----2023-05-31).xls]筛选分析-公众号 (计数)'!$A$2:$A$16</c:f>
              <c:strCache>
                <c:ptCount val="15"/>
                <c:pt idx="0">
                  <c:v>中华人民共和国应急管理部</c:v>
                </c:pt>
                <c:pt idx="1">
                  <c:v>国资小新</c:v>
                </c:pt>
                <c:pt idx="2">
                  <c:v>司法部</c:v>
                </c:pt>
                <c:pt idx="3">
                  <c:v>国家税务总局</c:v>
                </c:pt>
                <c:pt idx="4">
                  <c:v>人力资源和社会保障部</c:v>
                </c:pt>
                <c:pt idx="5">
                  <c:v>健康中国</c:v>
                </c:pt>
                <c:pt idx="6">
                  <c:v>微言教育</c:v>
                </c:pt>
                <c:pt idx="7">
                  <c:v>外交部</c:v>
                </c:pt>
                <c:pt idx="8">
                  <c:v>交通运输部</c:v>
                </c:pt>
                <c:pt idx="9">
                  <c:v>中国人民银行</c:v>
                </c:pt>
                <c:pt idx="10">
                  <c:v>海关发布</c:v>
                </c:pt>
                <c:pt idx="11">
                  <c:v>国家发展改革委</c:v>
                </c:pt>
                <c:pt idx="12">
                  <c:v>国家移民管理局</c:v>
                </c:pt>
                <c:pt idx="13">
                  <c:v>自然资源部</c:v>
                </c:pt>
                <c:pt idx="14">
                  <c:v>中国气象局</c:v>
                </c:pt>
              </c:strCache>
            </c:strRef>
          </c:cat>
          <c:val>
            <c:numRef>
              <c:f>'[(部委微信)微信热点监测数据(2023-05-01----2023-05-31).xls]筛选分析-公众号 (计数)'!$B$2:$B$16</c:f>
              <c:numCache>
                <c:formatCode>General</c:formatCode>
                <c:ptCount val="15"/>
                <c:pt idx="0">
                  <c:v>12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://mp.weixin.qq.com/s?__biz=MjM5OTI3MjI1MQ==&amp;mid=2651354862&amp;idx=1&amp;sn=9fab4e5ae47ea92542a260bfb9fe2c4b&amp;chksm=bcc2dcba8bb555acebe0630308e2b24f58ae636fc1d814fc96e565683b053437219f59214592#rd" TargetMode="External"/><Relationship Id="rId8" Type="http://schemas.openxmlformats.org/officeDocument/2006/relationships/hyperlink" Target="http://mp.weixin.qq.com/s?__biz=MjM5NTA1NjE3NQ==&amp;mid=2650082442&amp;idx=1&amp;sn=84e0b9fc91276054c4daaed9e3dc5fb5&amp;chksm=befff3ca89887adc27507dbb92673641210aeb360a865f31286ff80b174860310dc83929785f#rd" TargetMode="External"/><Relationship Id="rId7" Type="http://schemas.openxmlformats.org/officeDocument/2006/relationships/hyperlink" Target="http://mp.weixin.qq.com/s?__biz=MzI2NTQzNjc2MA==&amp;mid=2247599369&amp;idx=1&amp;sn=55c2072f7192fc26f5670e6228f2a072&amp;chksm=ea9e6e3edde9e7283bdb166ea77bb291f84e3037e0b6bbdd278b426b96443fa6c1ee1532e4da#rd" TargetMode="External"/><Relationship Id="rId6" Type="http://schemas.openxmlformats.org/officeDocument/2006/relationships/hyperlink" Target="http://mp.weixin.qq.com/s?__biz=MzUyMzA0NzkzNA==&amp;mid=2247661871&amp;idx=1&amp;sn=c8af5f3d8e64eff08bb0d310e528e4e9&amp;chksm=f9cebfbeceb936a8e99b6c81d997151813f6e59f8c5f04c215ea0592dbb30ab2c6abf8e92b11#rd" TargetMode="Externa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0.xml"/><Relationship Id="rId15" Type="http://schemas.openxmlformats.org/officeDocument/2006/relationships/hyperlink" Target="http://mp.weixin.qq.com/s?__biz=MjM5NjM1Njk1Mg==&amp;mid=2650164534&amp;idx=1&amp;sn=8c2a03b9eecf7bb2ddca77aa2bab5f31&amp;chksm=bee89b01899f12177780aae7d52742c9fcf1b025c37d31f9aa9b1cc874791ee4cdf111b9b073#rd" TargetMode="External"/><Relationship Id="rId14" Type="http://schemas.openxmlformats.org/officeDocument/2006/relationships/hyperlink" Target="http://mp.weixin.qq.com/s?__biz=MzI2NTQzNjc2MA==&amp;mid=2247598622&amp;idx=1&amp;sn=cbf292cfba3561f1b82867cdb9767282&amp;chksm=ea9e6929dde9e03fad598d329a09e977aa76b064284ec560da947b342df8d268753fcaa070c5#rd" TargetMode="External"/><Relationship Id="rId13" Type="http://schemas.openxmlformats.org/officeDocument/2006/relationships/hyperlink" Target="http://mp.weixin.qq.com/s?__biz=MjM5OTI3MjI1MQ==&amp;mid=2651355351&amp;idx=1&amp;sn=95724a68ab1c952e2c3bd97270ba57b3&amp;chksm=bcc2d2838bb55b957991ce72d4d4430e56a735b504fd495eb63838a1c44d6d9410898a02fda9#rd" TargetMode="External"/><Relationship Id="rId12" Type="http://schemas.openxmlformats.org/officeDocument/2006/relationships/hyperlink" Target="http://mp.weixin.qq.com/s?__biz=MzUyMzA0NzkzNA==&amp;mid=2247659494&amp;idx=1&amp;sn=aed692cb479bdfeee10acf67b3d458b7&amp;chksm=f9cea977ceb920617fb2656db3b5957f793b409e2b9ea574591d73339544a1c5287718f82564#rd" TargetMode="External"/><Relationship Id="rId11" Type="http://schemas.openxmlformats.org/officeDocument/2006/relationships/hyperlink" Target="http://mp.weixin.qq.com/s?__biz=MjM5OTI3MjI1MQ==&amp;mid=2651351463&amp;idx=1&amp;sn=87ac44c1917a2ba060c5a02d555cfb42&amp;chksm=bcc2c3f38bb54ae5d1fc50a5b8799f96d369aeb91849fd3392b26bb6146850aef64dd993d826#rd" TargetMode="External"/><Relationship Id="rId10" Type="http://schemas.openxmlformats.org/officeDocument/2006/relationships/hyperlink" Target="http://mp.weixin.qq.com/s?__biz=MzUyMzA0NzkzNA==&amp;mid=2247659495&amp;idx=1&amp;sn=6e513839062457ec81f47391aeb52a23&amp;chksm=f9cea976ceb9206033ac69d1d7fd5f528e38abc5390b7e18bbcc0d3648a7ce72c1062f78adc4#rd" TargetMode="Externa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1021.09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969.59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923.29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4278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230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>
            <p:custDataLst>
              <p:tags r:id="rId8"/>
            </p:custDataLst>
          </p:nvPr>
        </p:nvGraphicFramePr>
        <p:xfrm>
          <a:off x="6828790" y="13576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>
            <p:custDataLst>
              <p:tags r:id="rId9"/>
            </p:custDataLst>
          </p:nvPr>
        </p:nvGraphicFramePr>
        <p:xfrm>
          <a:off x="810260" y="403161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75742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20" b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endParaRPr lang="zh-CN" sz="1120" b="1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中华人民共和国应急管理部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1021.09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550.64W+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12508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249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487.82W+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</a:rPr>
                        <a:t>10W+</a:t>
                      </a:r>
                      <a:endParaRPr lang="en-US" sz="1100" b="0">
                        <a:solidFill>
                          <a:srgbClr val="333333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2948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3517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07950" marB="361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969.59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414.57W+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2376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332.98W+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923.29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260.24W+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4730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210.7W+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1136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919.91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190.09W+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5154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189.84W+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898.28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195.29W+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2936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195.02W+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194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878.86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185.16W+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10646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230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165.07W+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4130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874.75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170.06W+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4397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158.84W+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1116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859.47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142.75W+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3292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132.93W+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854.64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58.05W+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5266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58.05W+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41408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438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848.24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106.63W+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1732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69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103.57W+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225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中国水利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826.31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128.24W+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2219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128.24W+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92642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822.26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41.58W+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1653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24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39.72W+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57401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819.23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167.91W+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2306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163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166.98W+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278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808.48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89.51W+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4543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82.28W+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285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en-US" alt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805.9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90.26W+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1850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77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83.15W+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</a:rPr>
                        <a:t>220</a:t>
                      </a:r>
                      <a:endParaRPr lang="en-US" sz="90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1021.09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550.64W+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12508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249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487.82W+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2948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“国家民委”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存在问题最多（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、其次是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“文旅之声”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“中国药闻”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%）。出现严重表述错误问题主要集中在党和国家领导人口号等，如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“习近平生态文明思想”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党史学习教育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”、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“习近平总书记”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762000" y="2603500"/>
          <a:ext cx="5213985" cy="380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>
            <p:custDataLst>
              <p:tags r:id="rId7"/>
            </p:custDataLst>
          </p:nvPr>
        </p:nvGraphicFramePr>
        <p:xfrm>
          <a:off x="6503035" y="2595245"/>
          <a:ext cx="5070475" cy="380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205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4279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3852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万，有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安全防范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103620" cy="428688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709295"/>
                <a:gridCol w="6819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</a:tr>
              <a:tr h="4483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司法部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贺荣会见香港律政司司长林定国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4130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4.13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人力资源和社会保障部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2023年继续统一调整企业和机关事业单位退休人员基本养老金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1.14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教育部预警：坚决防范遏制学生溺水事件发生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1.12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中华人民共和国应急管理部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暗访浙江！应急管理部联合执法小分队在行动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873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0.87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司法部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青春的力量｜司法行政系统院校青春风采录（二）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0.67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中华人民共和国应急管理部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防范灾害风险，这份应急手册人人需要！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443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司法部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青春的力量｜司法行政系统院校青春风采录（一）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429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中华人民共和国应急管理部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全文|湖南长沙“4·29”特别重大居民自建房倒塌事故调查报告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390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人力资源和社会保障部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4"/>
                        </a:rPr>
                        <a:t>中组部、人社部、教育部、公安部、国资委出台《关于做好取消普通高等学校毕业生就业报到证有关衔接工作的通知》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366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外交部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5"/>
                        </a:rPr>
                        <a:t>秦刚会见特斯拉首席执行官马斯克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285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16"/>
            </p:custDataLst>
          </p:nvPr>
        </p:nvGraphicFramePr>
        <p:xfrm>
          <a:off x="7068820" y="2440940"/>
          <a:ext cx="4572000" cy="3385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5df38cc8-6dbe-4ba3-84dc-47e587cf7bb3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9c5c675f-c4f5-4126-b743-cdb0d68c1ff7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WU5YjA2M2IzNzExMTk5ZDQyMjRmZDU2ZDVjZWMwNjYifQ=="/>
  <p:tag name="KSO_WPP_MARK_KEY" val="c9eb0d83-3ec7-41dc-a87a-a3fdc1f9bb7d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隶书</vt:lpstr>
      <vt:lpstr>汉仪旗黑-85S</vt:lpstr>
      <vt:lpstr>汉仪中隶书简</vt:lpstr>
      <vt:lpstr>微软雅黑</vt:lpstr>
      <vt:lpstr>黑体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77</cp:revision>
  <dcterms:created xsi:type="dcterms:W3CDTF">2022-01-21T00:47:00Z</dcterms:created>
  <dcterms:modified xsi:type="dcterms:W3CDTF">2023-06-07T09:30:59Z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2052-11.1.0.14309</vt:lpwstr>
  </property>
</Properties>
</file>