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solidFill>
                  <a:schemeClr val="accent1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[部委微信草稿.xlsx]部委微博!$A$1:$A$6</c:f>
              <c:strCache>
                <c:ptCount val="6"/>
                <c:pt idx="0">
                  <c:v>1500以上</c:v>
                </c:pt>
                <c:pt idx="1">
                  <c:v>1000-1500</c:v>
                </c:pt>
                <c:pt idx="2">
                  <c:v>800-1000</c:v>
                </c:pt>
                <c:pt idx="3">
                  <c:v>500-800</c:v>
                </c:pt>
                <c:pt idx="4">
                  <c:v>100-500</c:v>
                </c:pt>
                <c:pt idx="5">
                  <c:v>100以下</c:v>
                </c:pt>
              </c:strCache>
            </c:strRef>
          </c:cat>
          <c:val>
            <c:numRef>
              <c:f>[部委微信草稿.xlsx]部委微博!$B$1:$B$6</c:f>
              <c:numCache>
                <c:formatCode>General</c:formatCode>
                <c:ptCount val="6"/>
                <c:pt idx="0">
                  <c:v>1</c:v>
                </c:pt>
                <c:pt idx="1">
                  <c:v>16</c:v>
                </c:pt>
                <c:pt idx="2">
                  <c:v>5</c:v>
                </c:pt>
                <c:pt idx="3">
                  <c:v>9</c:v>
                </c:pt>
                <c:pt idx="4">
                  <c:v>5</c:v>
                </c:pt>
                <c:pt idx="5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40" b="1"/>
              <a:t> 当月部委政务微博文章原创率分布</a:t>
            </a:r>
            <a:endParaRPr sz="144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[部委微信草稿.xlsx]部委微博!$A$43:$A$44</c:f>
              <c:strCache>
                <c:ptCount val="2"/>
                <c:pt idx="0" c:formatCode="0%">
                  <c:v>100%</c:v>
                </c:pt>
                <c:pt idx="1" c:formatCode="0%">
                  <c:v>50%以下</c:v>
                </c:pt>
              </c:strCache>
            </c:strRef>
          </c:cat>
          <c:val>
            <c:numRef>
              <c:f>[部委微信草稿.xlsx]部委微博!$B$43:$B$44</c:f>
              <c:numCache>
                <c:formatCode>General</c:formatCode>
                <c:ptCount val="2"/>
                <c:pt idx="0">
                  <c:v>36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261623773638561"/>
          <c:y val="0.18802712088639"/>
          <c:w val="0.637992321910991"/>
          <c:h val="0.742020836778568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22094535890115"/>
                  <c:y val="0.080249220807425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570172179644697"/>
                  <c:y val="-0.099066400820474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[部委微信草稿.xlsx]部委微博!$A$161:$A$164</c:f>
              <c:strCache>
                <c:ptCount val="4"/>
                <c:pt idx="0">
                  <c:v>中国特设</c:v>
                </c:pt>
                <c:pt idx="1">
                  <c:v>党徽</c:v>
                </c:pt>
                <c:pt idx="2">
                  <c:v>宁夏自治区</c:v>
                </c:pt>
                <c:pt idx="3">
                  <c:v>县委政府</c:v>
                </c:pt>
              </c:strCache>
            </c:strRef>
          </c:cat>
          <c:val>
            <c:numRef>
              <c:f>[部委微信草稿.xlsx]部委微博!$B$161:$B$164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80871670702179"/>
          <c:y val="0.425830990573838"/>
          <c:w val="0.214588377723971"/>
          <c:h val="0.21316355217463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solidFill>
                  <a:schemeClr val="accen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[部委微信草稿.xlsx]部委微博!$A$121:$A$124</c:f>
              <c:strCache>
                <c:ptCount val="4"/>
                <c:pt idx="0">
                  <c:v>外交小灵通</c:v>
                </c:pt>
                <c:pt idx="1">
                  <c:v>健康中国</c:v>
                </c:pt>
                <c:pt idx="2">
                  <c:v>工信微报</c:v>
                </c:pt>
                <c:pt idx="3">
                  <c:v>应急管理部</c:v>
                </c:pt>
              </c:strCache>
            </c:strRef>
          </c:cat>
          <c:val>
            <c:numRef>
              <c:f>[部委微信草稿.xlsx]部委微博!$B$121:$B$124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[部委微信草稿.xlsx]Sheet3!$A$72:$A$80</c:f>
              <c:strCache>
                <c:ptCount val="9"/>
                <c:pt idx="0">
                  <c:v>国防部发布</c:v>
                </c:pt>
                <c:pt idx="1">
                  <c:v>国家林业和草原局</c:v>
                </c:pt>
                <c:pt idx="2">
                  <c:v>国家移民管理局</c:v>
                </c:pt>
                <c:pt idx="3">
                  <c:v>国资小新</c:v>
                </c:pt>
                <c:pt idx="4">
                  <c:v>司法部</c:v>
                </c:pt>
                <c:pt idx="5">
                  <c:v>外交小灵通</c:v>
                </c:pt>
                <c:pt idx="6">
                  <c:v>应急管理部</c:v>
                </c:pt>
                <c:pt idx="7">
                  <c:v>中国警方在线</c:v>
                </c:pt>
                <c:pt idx="8">
                  <c:v>中科院之声</c:v>
                </c:pt>
              </c:strCache>
            </c:strRef>
          </c:cat>
          <c:val>
            <c:numRef>
              <c:f>[部委微信草稿.xlsx]Sheet3!$B$72:$B$80</c:f>
              <c:numCache>
                <c:formatCode>General</c:formatCode>
                <c:ptCount val="9"/>
                <c:pt idx="0">
                  <c:v>5</c:v>
                </c:pt>
                <c:pt idx="1">
                  <c:v>2</c:v>
                </c:pt>
                <c:pt idx="2">
                  <c:v>9</c:v>
                </c:pt>
                <c:pt idx="3">
                  <c:v>4</c:v>
                </c:pt>
                <c:pt idx="4">
                  <c:v>1</c:v>
                </c:pt>
                <c:pt idx="5">
                  <c:v>3</c:v>
                </c:pt>
                <c:pt idx="6">
                  <c:v>1</c:v>
                </c:pt>
                <c:pt idx="7">
                  <c:v>127</c:v>
                </c:pt>
                <c:pt idx="8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个部委微博综合影响力指数在1500以上。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1656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国家移民管理局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1435.44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1433.67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2024年5月，部委微博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平均原创率为92.31%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6705600" y="1228090"/>
          <a:ext cx="4855845" cy="2968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7" name="图表 6"/>
          <p:cNvGraphicFramePr/>
          <p:nvPr/>
        </p:nvGraphicFramePr>
        <p:xfrm>
          <a:off x="928370" y="3665855"/>
          <a:ext cx="4779645" cy="2621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中国警方在线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1656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32214000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1112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99.73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774420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国家移民管理局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1435.44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820000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62.81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61.16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144511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1433.67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2335000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602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91.69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24147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1359.17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4794000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85.39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87.15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20340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1287.22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5943000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95.5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96.46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16803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1256.62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7028000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98.51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6168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1211.75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2892000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87.18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1192.49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1545000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98.95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47.64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1159.83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8120000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93.75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22428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外交小灵通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1139.29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8103000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90.3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24298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中科院之声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1078.32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4505000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98.73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5715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1054.24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6990000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72.85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1374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1052.2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1230000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97.94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1050.44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1333000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66.09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30.24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1635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证监会发布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1039.05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5953000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1656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32214000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1112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99.73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99.1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774420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698500" y="1322070"/>
            <a:ext cx="10899140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分别是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外交小灵通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健康中国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工信微报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应急管理部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，如“中国特设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“党徽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“宁夏自治区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“县委政府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6" name="图表 5"/>
          <p:cNvGraphicFramePr/>
          <p:nvPr/>
        </p:nvGraphicFramePr>
        <p:xfrm>
          <a:off x="7006590" y="2680335"/>
          <a:ext cx="4465955" cy="3839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1076325" y="2664460"/>
          <a:ext cx="4572000" cy="3712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153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83%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26920"/>
          <a:ext cx="6315075" cy="41579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当月点赞数1000+热门文章top10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战友……辛……辛苦了……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92000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609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国家移民管理局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【#维和防暴队原型来了#】中国维和警察防暴队群像扫描——他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72000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3282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#台湾从来不是一个国家也永远不会成为一个国家#考考你：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70000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355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#中方决定不同意台湾地区参加今年世卫大会#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40000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418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937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国家移民管理局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【#维和防暴队原型来了#】中国维和警察防暴队群像扫描——他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38000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1768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早安#中国台湾省#！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38000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550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国防部发布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只要解放军敢打，我们直接攻击中南海和三峡大坝！——打一成语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31000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2039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【王小洪会见马来西亚第一副总理扎希德】国务委员、公安部部长王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25000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3267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【#联合国警察带你看维和防暴队#】这个五一，由@Joh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23000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1290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【王小洪会见布隆迪内政、市镇发展和公共安全部部长尼泰雷采】国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19000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3280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183120" y="2430780"/>
          <a:ext cx="4554220" cy="3321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a464dd3b-cd39-47ad-a5d4-ff11ff024fe8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a464dd3b-cd39-47ad-a5d4-ff11ff024fe8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0d430f85-6247-4855-849d-b1345b67e640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1943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142</cp:revision>
  <dcterms:created xsi:type="dcterms:W3CDTF">2022-01-21T00:48:00Z</dcterms:created>
  <dcterms:modified xsi:type="dcterms:W3CDTF">2024-06-05T08:41:15Z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2022-01-31T16:34:34Z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2052-12.1.0.16729</vt:lpwstr>
  </property>
</Properties>
</file>