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D:\&#12304;12&#12305;&#26032;&#23186;&#20307;&#27036;&#21333;\&#30465;&#32423;&#25919;&#21153;&#26032;&#23186;&#20307;&#27036;&#21333;&#21457;&#24067;&#22270;&#34920;.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D:\&#12304;12&#12305;&#26032;&#23186;&#20307;&#27036;&#21333;\&#30465;&#32423;&#25919;&#21153;&#26032;&#23186;&#20307;&#27036;&#21333;&#21457;&#24067;&#22270;&#34920;.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D:\&#12304;12&#12305;&#26032;&#23186;&#20307;&#27036;&#21333;\&#30465;&#32423;&#25919;&#21153;&#26032;&#23186;&#20307;&#27036;&#21333;&#21457;&#24067;&#22270;&#34920;.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D:\&#12304;12&#12305;&#26032;&#23186;&#20307;&#27036;&#21333;\&#30465;&#32423;&#25919;&#21153;&#26032;&#23186;&#20307;&#27036;&#21333;&#21457;&#24067;&#22270;&#34920;.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D:\&#12304;12&#12305;&#26032;&#23186;&#20307;&#27036;&#21333;\&#30465;&#32423;&#25919;&#21153;&#26032;&#23186;&#20307;&#27036;&#21333;&#21457;&#24067;&#22270;&#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tx>
            <c:strRef>
              <c:f>[省级政务新媒体榜单发布图表.xlsx]ppt图!$N$90</c:f>
              <c:strCache>
                <c:ptCount val="1"/>
                <c:pt idx="0">
                  <c:v>部委政务微信综合影响力指数分布</c:v>
                </c:pt>
              </c:strCache>
            </c:strRef>
          </c:tx>
          <c:spPr>
            <a:solidFill>
              <a:srgbClr val="4472C4"/>
            </a:solidFill>
            <a:ln>
              <a:noFill/>
            </a:ln>
            <a:effectLst/>
          </c:spPr>
          <c:invertIfNegative val="0"/>
          <c:dPt>
            <c:idx val="1"/>
            <c:invertIfNegative val="0"/>
            <c:bubble3D val="0"/>
            <c:spPr>
              <a:solidFill>
                <a:schemeClr val="accent1"/>
              </a:solidFill>
              <a:ln>
                <a:noFill/>
              </a:ln>
              <a:effectLst/>
            </c:spPr>
          </c:dPt>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[省级政务新媒体榜单发布图表.xlsx]ppt图!$M$91:$M$95</c:f>
              <c:strCache>
                <c:ptCount val="5"/>
                <c:pt idx="0">
                  <c:v>1000以上</c:v>
                </c:pt>
                <c:pt idx="1">
                  <c:v>900-1000</c:v>
                </c:pt>
                <c:pt idx="2">
                  <c:v>600-900</c:v>
                </c:pt>
                <c:pt idx="3">
                  <c:v>400-600</c:v>
                </c:pt>
                <c:pt idx="4">
                  <c:v>100-400</c:v>
                </c:pt>
              </c:strCache>
            </c:strRef>
          </c:cat>
          <c:val>
            <c:numRef>
              <c:f>[省级政务新媒体榜单发布图表.xlsx]ppt图!$N$91:$N$95</c:f>
              <c:numCache>
                <c:formatCode>General</c:formatCode>
                <c:ptCount val="5"/>
                <c:pt idx="0">
                  <c:v>1</c:v>
                </c:pt>
                <c:pt idx="1">
                  <c:v>7</c:v>
                </c:pt>
                <c:pt idx="2">
                  <c:v>26</c:v>
                </c:pt>
                <c:pt idx="3">
                  <c:v>11</c:v>
                </c:pt>
                <c:pt idx="4">
                  <c:v>2</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90420d69-0827-4ee6-a33a-b7d127b74339}"/>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manualLayout>
          <c:xMode val="edge"/>
          <c:yMode val="edge"/>
          <c:x val="0.172296601441813"/>
          <c:y val="0.0410116199589884"/>
        </c:manualLayout>
      </c:layout>
      <c:overlay val="0"/>
      <c:spPr>
        <a:noFill/>
        <a:ln>
          <a:noFill/>
        </a:ln>
        <a:effectLst/>
      </c:spPr>
    </c:title>
    <c:autoTitleDeleted val="0"/>
    <c:plotArea>
      <c:layout/>
      <c:pieChart>
        <c:varyColors val="1"/>
        <c:ser>
          <c:idx val="0"/>
          <c:order val="0"/>
          <c:tx>
            <c:strRef>
              <c:f>[省级政务新媒体榜单发布图表.xlsx]ppt图!$N$108</c:f>
              <c:strCache>
                <c:ptCount val="1"/>
                <c:pt idx="0">
                  <c:v>当月政务微信发稿量分布</c:v>
                </c:pt>
              </c:strCache>
            </c:strRef>
          </c:tx>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lumMod val="60000"/>
                  <a:lumOff val="40000"/>
                </a:schemeClr>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dLbl>
              <c:idx val="0"/>
              <c:layout>
                <c:manualLayout>
                  <c:x val="-0.00570370087355651"/>
                  <c:y val="0.14489192185655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816530602468534"/>
                  <c:y val="0.146293206958431"/>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437401866360508"/>
                  <c:y val="-0.18970599204068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833635337584551"/>
                  <c:y val="0.0897131532559337"/>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[省级政务新媒体榜单发布图表.xlsx]ppt图!$M$109:$M$112</c:f>
              <c:strCache>
                <c:ptCount val="4"/>
                <c:pt idx="0">
                  <c:v>200以上</c:v>
                </c:pt>
                <c:pt idx="1">
                  <c:v>100-200</c:v>
                </c:pt>
                <c:pt idx="2">
                  <c:v>50-100</c:v>
                </c:pt>
                <c:pt idx="3">
                  <c:v>50以下</c:v>
                </c:pt>
              </c:strCache>
            </c:strRef>
          </c:cat>
          <c:val>
            <c:numRef>
              <c:f>[省级政务新媒体榜单发布图表.xlsx]ppt图!$N$109:$N$112</c:f>
              <c:numCache>
                <c:formatCode>General</c:formatCode>
                <c:ptCount val="4"/>
                <c:pt idx="0">
                  <c:v>2</c:v>
                </c:pt>
                <c:pt idx="1">
                  <c:v>14</c:v>
                </c:pt>
                <c:pt idx="2">
                  <c:v>21</c:v>
                </c:pt>
                <c:pt idx="3">
                  <c:v>10</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dbddbc6b-9036-4b86-bfc3-f65fb1d2667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tx>
            <c:strRef>
              <c:f>[省级政务新媒体榜单发布图表.xlsx]ppt图!$N$124</c:f>
              <c:strCache>
                <c:ptCount val="1"/>
                <c:pt idx="0">
                  <c:v>部委微信严重表述不规范分布情况</c:v>
                </c:pt>
              </c:strCache>
            </c:strRef>
          </c:tx>
          <c:spPr>
            <a:solidFill>
              <a:schemeClr val="accent1"/>
            </a:solidFill>
            <a:ln>
              <a:noFill/>
            </a:ln>
            <a:effectLst/>
          </c:spPr>
          <c:invertIfNegative val="0"/>
          <c:dPt>
            <c:idx val="0"/>
            <c:invertIfNegative val="0"/>
            <c:bubble3D val="0"/>
            <c:spPr>
              <a:solidFill>
                <a:schemeClr val="accent1"/>
              </a:solidFill>
              <a:ln>
                <a:noFill/>
              </a:ln>
              <a:effectLst/>
            </c:spPr>
          </c:dPt>
          <c:dPt>
            <c:idx val="1"/>
            <c:invertIfNegative val="0"/>
            <c:bubble3D val="0"/>
            <c:spPr>
              <a:solidFill>
                <a:schemeClr val="accent1"/>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[省级政务新媒体榜单发布图表.xlsx]ppt图!$M$125:$M$139</c:f>
              <c:strCache>
                <c:ptCount val="15"/>
                <c:pt idx="0">
                  <c:v>国家档案局</c:v>
                </c:pt>
                <c:pt idx="1">
                  <c:v>国家民委</c:v>
                </c:pt>
                <c:pt idx="2">
                  <c:v>国家广播电视总局</c:v>
                </c:pt>
                <c:pt idx="3">
                  <c:v>国家国际发展合作署</c:v>
                </c:pt>
                <c:pt idx="4">
                  <c:v>微言教育</c:v>
                </c:pt>
                <c:pt idx="5">
                  <c:v>国家移民管理局</c:v>
                </c:pt>
                <c:pt idx="6">
                  <c:v>人力资源和社会保障部</c:v>
                </c:pt>
                <c:pt idx="7">
                  <c:v>锐科技</c:v>
                </c:pt>
                <c:pt idx="8">
                  <c:v>生态环境部</c:v>
                </c:pt>
                <c:pt idx="9">
                  <c:v>外交部</c:v>
                </c:pt>
                <c:pt idx="10">
                  <c:v>中国民政</c:v>
                </c:pt>
                <c:pt idx="11">
                  <c:v>中国人民银行</c:v>
                </c:pt>
                <c:pt idx="12">
                  <c:v>中国药闻</c:v>
                </c:pt>
                <c:pt idx="13">
                  <c:v>中华人民共和国应急管理部</c:v>
                </c:pt>
                <c:pt idx="14">
                  <c:v>自然资源部</c:v>
                </c:pt>
              </c:strCache>
            </c:strRef>
          </c:cat>
          <c:val>
            <c:numRef>
              <c:f>[省级政务新媒体榜单发布图表.xlsx]ppt图!$N$125:$N$139</c:f>
              <c:numCache>
                <c:formatCode>General</c:formatCode>
                <c:ptCount val="15"/>
                <c:pt idx="0">
                  <c:v>9</c:v>
                </c:pt>
                <c:pt idx="1">
                  <c:v>5</c:v>
                </c:pt>
                <c:pt idx="2">
                  <c:v>2</c:v>
                </c:pt>
                <c:pt idx="3">
                  <c:v>2</c:v>
                </c:pt>
                <c:pt idx="4">
                  <c:v>2</c:v>
                </c:pt>
                <c:pt idx="5">
                  <c:v>1</c:v>
                </c:pt>
                <c:pt idx="6">
                  <c:v>1</c:v>
                </c:pt>
                <c:pt idx="7">
                  <c:v>1</c:v>
                </c:pt>
                <c:pt idx="8">
                  <c:v>1</c:v>
                </c:pt>
                <c:pt idx="9">
                  <c:v>1</c:v>
                </c:pt>
                <c:pt idx="10">
                  <c:v>1</c:v>
                </c:pt>
                <c:pt idx="11">
                  <c:v>1</c:v>
                </c:pt>
                <c:pt idx="12">
                  <c:v>1</c:v>
                </c:pt>
                <c:pt idx="13">
                  <c:v>1</c:v>
                </c:pt>
                <c:pt idx="14">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extLst>
      <c:ext uri="{0b15fc19-7d7d-44ad-8c2d-2c3a37ce22c3}">
        <chartProps xmlns="https://web.wps.cn/et/2018/main" chartId="{63e241f9-c0ea-466c-a10d-bacec9f9689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80" b="0" i="0" u="none" strike="noStrike" kern="1200" spc="0" baseline="0">
                <a:solidFill>
                  <a:schemeClr val="tx1">
                    <a:lumMod val="65000"/>
                    <a:lumOff val="35000"/>
                  </a:schemeClr>
                </a:solidFill>
                <a:latin typeface="+mn-lt"/>
                <a:ea typeface="+mn-ea"/>
                <a:cs typeface="+mn-cs"/>
              </a:defRPr>
            </a:pPr>
            <a:r>
              <a:rPr sz="1400" b="1"/>
              <a:t>当月严重表述不规范典型错误</a:t>
            </a:r>
            <a:endParaRPr sz="1400" b="1"/>
          </a:p>
        </c:rich>
      </c:tx>
      <c:layout>
        <c:manualLayout>
          <c:xMode val="edge"/>
          <c:yMode val="edge"/>
          <c:x val="0.155309167357785"/>
          <c:y val="0.0360910871634828"/>
        </c:manualLayout>
      </c:layout>
      <c:overlay val="0"/>
      <c:spPr>
        <a:noFill/>
        <a:ln>
          <a:noFill/>
        </a:ln>
        <a:effectLst/>
      </c:spPr>
    </c:title>
    <c:autoTitleDeleted val="0"/>
    <c:plotArea>
      <c:layout>
        <c:manualLayout>
          <c:layoutTarget val="inner"/>
          <c:xMode val="edge"/>
          <c:yMode val="edge"/>
          <c:x val="0.0166108319374651"/>
          <c:y val="0.234978354978355"/>
          <c:w val="0.53643216080402"/>
          <c:h val="0.665454545454545"/>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6">
                  <a:lumMod val="60000"/>
                  <a:lumOff val="4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dPt>
            <c:idx val="16"/>
            <c:bubble3D val="0"/>
            <c:spPr>
              <a:solidFill>
                <a:schemeClr val="accent5">
                  <a:lumMod val="80000"/>
                  <a:lumOff val="20000"/>
                </a:schemeClr>
              </a:solidFill>
              <a:ln w="19050">
                <a:solidFill>
                  <a:schemeClr val="lt1"/>
                </a:solidFill>
              </a:ln>
              <a:effectLst/>
            </c:spPr>
          </c:dPt>
          <c:dPt>
            <c:idx val="17"/>
            <c:bubble3D val="0"/>
            <c:spPr>
              <a:solidFill>
                <a:schemeClr val="accent6">
                  <a:lumMod val="80000"/>
                  <a:lumOff val="20000"/>
                </a:schemeClr>
              </a:solidFill>
              <a:ln w="19050">
                <a:solidFill>
                  <a:schemeClr val="lt1"/>
                </a:solidFill>
              </a:ln>
              <a:effectLst/>
            </c:spPr>
          </c:dPt>
          <c:dPt>
            <c:idx val="18"/>
            <c:bubble3D val="0"/>
            <c:spPr>
              <a:solidFill>
                <a:schemeClr val="accent1">
                  <a:lumMod val="80000"/>
                </a:schemeClr>
              </a:solidFill>
              <a:ln w="19050">
                <a:solidFill>
                  <a:schemeClr val="lt1"/>
                </a:solidFill>
              </a:ln>
              <a:effectLst/>
            </c:spPr>
          </c:dPt>
          <c:dLbls>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572496787007828"/>
                      <c:h val="0.0574385510996119"/>
                    </c:manualLayout>
                  </c15:layout>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[省级政务新媒体榜单发布图表.xlsx]ppt图!$M$151:$M$169</c:f>
              <c:strCache>
                <c:ptCount val="19"/>
                <c:pt idx="0">
                  <c:v>习总书记</c:v>
                </c:pt>
                <c:pt idx="1">
                  <c:v>广西自治区</c:v>
                </c:pt>
                <c:pt idx="2">
                  <c:v>习近平总书记的讲话</c:v>
                </c:pt>
                <c:pt idx="3">
                  <c:v>筑牢中华民族共同体意识</c:v>
                </c:pt>
                <c:pt idx="4">
                  <c:v>不忘初心，牢记使命</c:v>
                </c:pt>
                <c:pt idx="5">
                  <c:v>党史学习教育活动</c:v>
                </c:pt>
                <c:pt idx="6">
                  <c:v>供给侧结构改革</c:v>
                </c:pt>
                <c:pt idx="7">
                  <c:v>牢记初心、不忘使命</c:v>
                </c:pt>
                <c:pt idx="8">
                  <c:v>人民当家做主</c:v>
                </c:pt>
                <c:pt idx="9">
                  <c:v>生态环保厅</c:v>
                </c:pt>
                <c:pt idx="10">
                  <c:v>县委政府</c:v>
                </c:pt>
                <c:pt idx="11">
                  <c:v>新疆建设兵团</c:v>
                </c:pt>
                <c:pt idx="12">
                  <c:v>以习近平总书记为核心的党中央</c:v>
                </c:pt>
                <c:pt idx="13">
                  <c:v>中国共产党成立100年</c:v>
                </c:pt>
                <c:pt idx="14">
                  <c:v>中国特设</c:v>
                </c:pt>
                <c:pt idx="15">
                  <c:v>中华人民共和国出入境管理法</c:v>
                </c:pt>
                <c:pt idx="16">
                  <c:v>中央政治局常委会议</c:v>
                </c:pt>
                <c:pt idx="17">
                  <c:v>总书记</c:v>
                </c:pt>
                <c:pt idx="18">
                  <c:v>总书记重要讲话精神</c:v>
                </c:pt>
              </c:strCache>
            </c:strRef>
          </c:cat>
          <c:val>
            <c:numRef>
              <c:f>[省级政务新媒体榜单发布图表.xlsx]ppt图!$N$151:$N$169</c:f>
              <c:numCache>
                <c:formatCode>General</c:formatCode>
                <c:ptCount val="19"/>
                <c:pt idx="0">
                  <c:v>9</c:v>
                </c:pt>
                <c:pt idx="1">
                  <c:v>2</c:v>
                </c:pt>
                <c:pt idx="2">
                  <c:v>2</c:v>
                </c:pt>
                <c:pt idx="3">
                  <c:v>2</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6"/>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7"/>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8"/>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566477338588154"/>
          <c:y val="0.137466307277628"/>
          <c:w val="0.430045206908543"/>
          <c:h val="0.821428571428571"/>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17548905-dae0-4451-ab33-b1be52d5cbdf}"/>
      </c:ext>
    </c:extLst>
  </c:chart>
  <c:spPr>
    <a:solidFill>
      <a:schemeClr val="bg1"/>
    </a:solidFill>
    <a:ln w="9525" cap="flat" cmpd="sng" algn="ctr">
      <a:noFill/>
      <a:round/>
    </a:ln>
    <a:effectLst/>
  </c:spPr>
  <c:txPr>
    <a:bodyPr/>
    <a:lstStyle/>
    <a:p>
      <a:pPr>
        <a:defRPr lang="zh-CN" sz="9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manualLayout>
          <c:xMode val="edge"/>
          <c:yMode val="edge"/>
          <c:x val="0.0973533015652189"/>
          <c:y val="0.042230078501761"/>
        </c:manualLayout>
      </c:layout>
      <c:overlay val="0"/>
      <c:spPr>
        <a:noFill/>
        <a:ln>
          <a:noFill/>
        </a:ln>
        <a:effectLst/>
      </c:spPr>
    </c:title>
    <c:autoTitleDeleted val="0"/>
    <c:plotArea>
      <c:layout>
        <c:manualLayout>
          <c:layoutTarget val="inner"/>
          <c:xMode val="edge"/>
          <c:yMode val="edge"/>
          <c:x val="0.10194178416049"/>
          <c:y val="0.224544919183106"/>
          <c:w val="0.575924583031182"/>
          <c:h val="0.601849045165202"/>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dPt>
            <c:idx val="16"/>
            <c:bubble3D val="0"/>
            <c:spPr>
              <a:solidFill>
                <a:schemeClr val="accent5">
                  <a:lumMod val="80000"/>
                  <a:lumOff val="20000"/>
                </a:schemeClr>
              </a:solidFill>
              <a:ln w="19050">
                <a:solidFill>
                  <a:schemeClr val="lt1"/>
                </a:solidFill>
              </a:ln>
              <a:effectLst/>
            </c:spPr>
          </c:dPt>
          <c:dPt>
            <c:idx val="17"/>
            <c:bubble3D val="0"/>
            <c:spPr>
              <a:solidFill>
                <a:schemeClr val="accent6">
                  <a:lumMod val="80000"/>
                  <a:lumOff val="20000"/>
                </a:schemeClr>
              </a:solidFill>
              <a:ln w="19050">
                <a:solidFill>
                  <a:schemeClr val="lt1"/>
                </a:solidFill>
              </a:ln>
              <a:effectLst/>
            </c:spPr>
          </c:dPt>
          <c:dPt>
            <c:idx val="18"/>
            <c:bubble3D val="0"/>
            <c:spPr>
              <a:solidFill>
                <a:schemeClr val="accent1">
                  <a:lumMod val="80000"/>
                </a:schemeClr>
              </a:solidFill>
              <a:ln w="19050">
                <a:solidFill>
                  <a:schemeClr val="lt1"/>
                </a:solidFill>
              </a:ln>
              <a:effectLst/>
            </c:spPr>
          </c:dPt>
          <c:dPt>
            <c:idx val="19"/>
            <c:bubble3D val="0"/>
            <c:spPr>
              <a:solidFill>
                <a:schemeClr val="accent2">
                  <a:lumMod val="80000"/>
                </a:schemeClr>
              </a:solidFill>
              <a:ln w="19050">
                <a:solidFill>
                  <a:schemeClr val="lt1"/>
                </a:solidFill>
              </a:ln>
              <a:effectLst/>
            </c:spPr>
          </c:dPt>
          <c:dPt>
            <c:idx val="20"/>
            <c:bubble3D val="0"/>
            <c:spPr>
              <a:solidFill>
                <a:schemeClr val="accent3">
                  <a:lumMod val="80000"/>
                </a:schemeClr>
              </a:solidFill>
              <a:ln w="19050">
                <a:solidFill>
                  <a:schemeClr val="lt1"/>
                </a:solidFill>
              </a:ln>
              <a:effectLst/>
            </c:spPr>
          </c:dPt>
          <c:dLbls>
            <c:numFmt formatCode="General" sourceLinked="0"/>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[省级政务新媒体榜单发布图表.xlsx]ppt图!$M$177:$M$197</c:f>
              <c:strCache>
                <c:ptCount val="21"/>
                <c:pt idx="0">
                  <c:v>中华人民共和国应急管理部</c:v>
                </c:pt>
                <c:pt idx="1">
                  <c:v>海关发布</c:v>
                </c:pt>
                <c:pt idx="2">
                  <c:v>国家税务总局</c:v>
                </c:pt>
                <c:pt idx="3">
                  <c:v>国资小新</c:v>
                </c:pt>
                <c:pt idx="4">
                  <c:v>微言教育</c:v>
                </c:pt>
                <c:pt idx="5">
                  <c:v>国家发展改革委</c:v>
                </c:pt>
                <c:pt idx="6">
                  <c:v>司法部</c:v>
                </c:pt>
                <c:pt idx="7">
                  <c:v>中国人民银行</c:v>
                </c:pt>
                <c:pt idx="8">
                  <c:v>人力资源和社会保障部</c:v>
                </c:pt>
                <c:pt idx="9">
                  <c:v>国家移民管理局</c:v>
                </c:pt>
                <c:pt idx="10">
                  <c:v>健康中国</c:v>
                </c:pt>
                <c:pt idx="11">
                  <c:v>交通运输部</c:v>
                </c:pt>
                <c:pt idx="12">
                  <c:v>生态环境部</c:v>
                </c:pt>
                <c:pt idx="13">
                  <c:v>证监会发布</c:v>
                </c:pt>
                <c:pt idx="14">
                  <c:v>自然资源部</c:v>
                </c:pt>
                <c:pt idx="15">
                  <c:v>财政部</c:v>
                </c:pt>
                <c:pt idx="16">
                  <c:v>工信微报</c:v>
                </c:pt>
                <c:pt idx="17">
                  <c:v>国家外汇管理局</c:v>
                </c:pt>
                <c:pt idx="18">
                  <c:v>统计微讯</c:v>
                </c:pt>
                <c:pt idx="19">
                  <c:v>外交部</c:v>
                </c:pt>
                <c:pt idx="20">
                  <c:v>中国水利</c:v>
                </c:pt>
              </c:strCache>
            </c:strRef>
          </c:cat>
          <c:val>
            <c:numRef>
              <c:f>[省级政务新媒体榜单发布图表.xlsx]ppt图!$N$177:$N$197</c:f>
              <c:numCache>
                <c:formatCode>General</c:formatCode>
                <c:ptCount val="21"/>
                <c:pt idx="0">
                  <c:v>26</c:v>
                </c:pt>
                <c:pt idx="1">
                  <c:v>12</c:v>
                </c:pt>
                <c:pt idx="2">
                  <c:v>8</c:v>
                </c:pt>
                <c:pt idx="3">
                  <c:v>7</c:v>
                </c:pt>
                <c:pt idx="4">
                  <c:v>7</c:v>
                </c:pt>
                <c:pt idx="5">
                  <c:v>6</c:v>
                </c:pt>
                <c:pt idx="6">
                  <c:v>6</c:v>
                </c:pt>
                <c:pt idx="7">
                  <c:v>5</c:v>
                </c:pt>
                <c:pt idx="8">
                  <c:v>3</c:v>
                </c:pt>
                <c:pt idx="9">
                  <c:v>2</c:v>
                </c:pt>
                <c:pt idx="10">
                  <c:v>2</c:v>
                </c:pt>
                <c:pt idx="11">
                  <c:v>2</c:v>
                </c:pt>
                <c:pt idx="12">
                  <c:v>2</c:v>
                </c:pt>
                <c:pt idx="13">
                  <c:v>2</c:v>
                </c:pt>
                <c:pt idx="14">
                  <c:v>2</c:v>
                </c:pt>
                <c:pt idx="15">
                  <c:v>1</c:v>
                </c:pt>
                <c:pt idx="16">
                  <c:v>1</c:v>
                </c:pt>
                <c:pt idx="17">
                  <c:v>1</c:v>
                </c:pt>
                <c:pt idx="18">
                  <c:v>1</c:v>
                </c:pt>
                <c:pt idx="19">
                  <c:v>1</c:v>
                </c:pt>
                <c:pt idx="20">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85419198055893"/>
          <c:y val="0.0966526590349225"/>
          <c:w val="0.31093560145808"/>
          <c:h val="0.899000144906535"/>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46bab0f3-06a3-41c6-871b-1d4a5a60b50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600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26</a:t>
            </a:r>
            <a:r>
              <a:rPr sz="1600" spc="35" dirty="0">
                <a:latin typeface="微软雅黑" panose="020B0503020204020204" charset="-122"/>
                <a:ea typeface="微软雅黑" panose="020B0503020204020204" charset="-122"/>
                <a:cs typeface="微软雅黑" panose="020B0503020204020204" charset="-122"/>
              </a:rPr>
              <a:t>个；有</a:t>
            </a:r>
            <a:r>
              <a:rPr lang="en-US" sz="1600" spc="35" dirty="0">
                <a:latin typeface="微软雅黑" panose="020B0503020204020204" charset="-122"/>
                <a:ea typeface="微软雅黑" panose="020B0503020204020204" charset="-122"/>
                <a:cs typeface="微软雅黑" panose="020B0503020204020204" charset="-122"/>
              </a:rPr>
              <a:t>1</a:t>
            </a:r>
            <a:r>
              <a:rPr sz="1600" spc="35" dirty="0">
                <a:latin typeface="微软雅黑" panose="020B0503020204020204" charset="-122"/>
                <a:ea typeface="微软雅黑" panose="020B0503020204020204" charset="-122"/>
                <a:cs typeface="微软雅黑" panose="020B0503020204020204" charset="-122"/>
              </a:rPr>
              <a:t>个部委微信综合影响力指数在</a:t>
            </a:r>
            <a:r>
              <a:rPr lang="en-US" sz="1600" spc="35" dirty="0">
                <a:latin typeface="微软雅黑" panose="020B0503020204020204" charset="-122"/>
                <a:ea typeface="微软雅黑" panose="020B0503020204020204" charset="-122"/>
                <a:cs typeface="微软雅黑" panose="020B0503020204020204" charset="-122"/>
              </a:rPr>
              <a:t>1000</a:t>
            </a:r>
            <a:r>
              <a:rPr sz="1600" spc="35" dirty="0">
                <a:latin typeface="微软雅黑" panose="020B0503020204020204" charset="-122"/>
                <a:ea typeface="微软雅黑" panose="020B0503020204020204" charset="-122"/>
                <a:cs typeface="微软雅黑" panose="020B0503020204020204" charset="-122"/>
              </a:rPr>
              <a:t>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1048.54</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海关发布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中国人民银行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987.27</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981.32</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10</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4210</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90</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212</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”和“海关发布”分列第二、第三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205</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165</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2" name="图表 11"/>
          <p:cNvGraphicFramePr/>
          <p:nvPr/>
        </p:nvGraphicFramePr>
        <p:xfrm>
          <a:off x="6488430" y="1376045"/>
          <a:ext cx="4728210" cy="25958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3" name="图表 12"/>
          <p:cNvGraphicFramePr/>
          <p:nvPr/>
        </p:nvGraphicFramePr>
        <p:xfrm>
          <a:off x="1138555" y="4219575"/>
          <a:ext cx="3947160" cy="23418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1048.54</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672.6W+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13763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212</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667.29W+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661</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2</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987.27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466.15W+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4703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452.8W+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194</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3</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981.32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204.89W+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6397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199.71W+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2639</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4</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976.72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425.16W+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4955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286.96W+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936</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5</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958.01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244.31W+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5151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542</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6</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936.97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204.9W+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4066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201.55W+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751</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7</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925.48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184.39W+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4267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172.75W+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392</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8</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904.58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172.33W+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5864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171.36W+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398</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9</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889.42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222.9W+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3951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198.83W+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156</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10</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872.36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203.92W+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5325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184.03W+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565</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11</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870.69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63.16W+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2900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63.16W+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73046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334</a:t>
                      </a:r>
                      <a:endParaRPr lang="zh-CN" sz="1130" b="1" i="0">
                        <a:solidFill>
                          <a:srgbClr val="004A7E"/>
                        </a:solidFill>
                      </a:endParaRPr>
                    </a:p>
                  </a:txBody>
                  <a:tcPr marL="9842" marR="9842" marT="9842" marB="0" anchor="ctr" anchorCtr="0"/>
                </a:tc>
              </a:tr>
              <a:tr h="292735">
                <a:tc>
                  <a:txBody>
                    <a:bodyPr/>
                    <a:p>
                      <a:pPr algn="ctr">
                        <a:buClrTx/>
                        <a:buSzTx/>
                        <a:buFontTx/>
                        <a:buNone/>
                      </a:pPr>
                      <a:r>
                        <a:rPr lang="zh-CN" sz="1130" b="1">
                          <a:solidFill>
                            <a:srgbClr val="004A7E"/>
                          </a:solidFill>
                        </a:rPr>
                        <a:t>12</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证监会发布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100.34W+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1434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100.34W+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187</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13</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94.19W+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5176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94.19W+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294</a:t>
                      </a:r>
                      <a:endParaRPr lang="zh-CN" sz="1130" b="1" i="0">
                        <a:solidFill>
                          <a:srgbClr val="004A7E"/>
                        </a:solidFill>
                      </a:endParaRPr>
                    </a:p>
                  </a:txBody>
                  <a:tcPr marL="9842" marR="9842" marT="9842" marB="0" anchor="ctr" anchorCtr="0"/>
                </a:tc>
              </a:tr>
              <a:tr h="292100">
                <a:tc>
                  <a:txBody>
                    <a:bodyPr/>
                    <a:p>
                      <a:pPr algn="ctr">
                        <a:buClrTx/>
                        <a:buSzTx/>
                        <a:buFontTx/>
                        <a:buNone/>
                      </a:pPr>
                      <a:r>
                        <a:rPr lang="zh-CN" sz="1130" b="1">
                          <a:solidFill>
                            <a:srgbClr val="004A7E"/>
                          </a:solidFill>
                        </a:rPr>
                        <a:t>14</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842.28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139.62W+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1944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138.9W+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a:t>
                      </a:r>
                      <a:endParaRPr lang="zh-CN" sz="1130" b="1" i="0">
                        <a:solidFill>
                          <a:srgbClr val="004A7E"/>
                        </a:solidFill>
                      </a:endParaRPr>
                    </a:p>
                  </a:txBody>
                  <a:tcPr marL="9842" marR="9842" marT="9842" marB="0" anchor="ctr" anchorCtr="0"/>
                </a:tc>
              </a:tr>
              <a:tr h="291465">
                <a:tc>
                  <a:txBody>
                    <a:bodyPr/>
                    <a:p>
                      <a:pPr algn="ctr">
                        <a:buClrTx/>
                        <a:buSzTx/>
                        <a:buFontTx/>
                        <a:buNone/>
                      </a:pPr>
                      <a:r>
                        <a:rPr lang="zh-CN" sz="1130" b="1">
                          <a:solidFill>
                            <a:srgbClr val="004A7E"/>
                          </a:solidFill>
                        </a:rPr>
                        <a:t>15</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国防部发布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835.15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80.41W+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75.04W+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77606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232</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1048.54</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672.6W+</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13763</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212</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667.29W+</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10W+</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661</a:t>
                      </a:r>
                      <a:endParaRPr lang="zh-CN" sz="1130" b="1" i="0">
                        <a:ln>
                          <a:noFill/>
                        </a:ln>
                        <a:solidFill>
                          <a:srgbClr val="FFFFFF"/>
                        </a:solidFill>
                      </a:endParaRPr>
                    </a:p>
                  </a:txBody>
                  <a:tcPr marL="9842" marR="9842" marT="9842" marB="0"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eaLnBrk="0" fontAlgn="auto">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15</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30</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国家档案局</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和</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国家民委</a:t>
            </a:r>
            <a:r>
              <a:rPr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sz="1600" dirty="0">
                <a:latin typeface="微软雅黑" panose="020B0503020204020204" charset="-122"/>
                <a:ea typeface="微软雅黑" panose="020B0503020204020204" charset="-122"/>
                <a:cs typeface="微软雅黑" panose="020B0503020204020204" charset="-122"/>
                <a:sym typeface="+mn-ea"/>
              </a:rPr>
              <a:t>“习近平总书记”</a:t>
            </a:r>
            <a:r>
              <a:rPr lang="en-US" altLang="zh-CN" sz="1600" dirty="0">
                <a:latin typeface="微软雅黑" panose="020B0503020204020204" charset="-122"/>
                <a:ea typeface="微软雅黑" panose="020B0503020204020204" charset="-122"/>
                <a:cs typeface="微软雅黑" panose="020B0503020204020204" charset="-122"/>
                <a:sym typeface="+mn-ea"/>
              </a:rPr>
              <a:t>“广西壮族自治区”“习近平总书记重要讲话”</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4" name="图表 13"/>
          <p:cNvGraphicFramePr/>
          <p:nvPr/>
        </p:nvGraphicFramePr>
        <p:xfrm>
          <a:off x="869950" y="2629218"/>
          <a:ext cx="5425440" cy="367220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5" name="图表 14"/>
          <p:cNvGraphicFramePr/>
          <p:nvPr/>
        </p:nvGraphicFramePr>
        <p:xfrm>
          <a:off x="6867843" y="2629218"/>
          <a:ext cx="4604385" cy="368236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20205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个部委微信发布</a:t>
            </a:r>
            <a:r>
              <a:rPr lang="en-US" sz="1600" spc="35" dirty="0">
                <a:latin typeface="微软雅黑" panose="020B0503020204020204" charset="-122"/>
                <a:ea typeface="微软雅黑" panose="020B0503020204020204" charset="-122"/>
                <a:cs typeface="微软雅黑" panose="020B0503020204020204" charset="-122"/>
                <a:sym typeface="+mn-ea"/>
              </a:rPr>
              <a:t>5520</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4842</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21</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98</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中华人民共和国应急管理部</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26</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26.53</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146300"/>
          <a:ext cx="6315075" cy="414845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1115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44831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中国人民银行</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2024年10月21日贷款市场报价利率（LPR）</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2639</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2.64</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7719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国资小新</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“国家队”实力宠粉：“最硬核的国货购物车”焕新上架！</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936</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1.34</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国资小新</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致李想：这是今日中国的和平答卷！</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812</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0.81</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6322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微言教育</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预防诺如病毒“五要五不要”，转给师生家长</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751</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0.75</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中华人民共和国应急管理部</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中共中央办公厅国务院办公厅关于进一步提升基层应急管理能力的意见</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661</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0.66</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司法部</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民营经济促进法草案向社会公开征求意见</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565</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1.01</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175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国家税务总局</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税务系统2025年度考试录用公务员相关事项通知</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542</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0.54</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6322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国家税务总局</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三部门发文：2024年11月1日起铁路客运推广使用全面数字化的电子发票（附解读）</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481</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0.48</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3655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国家税务总局</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2024年11月1日起推行电子发票（铁路电子客票）！一图了解有啥利好</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467</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0.47</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100" b="1" i="0">
                          <a:solidFill>
                            <a:srgbClr val="000000"/>
                          </a:solidFill>
                          <a:latin typeface="微软雅黑" panose="020B0503020204020204" charset="-122"/>
                          <a:ea typeface="微软雅黑" panose="020B0503020204020204" charset="-122"/>
                        </a:rPr>
                        <a:t>自然资源部</a:t>
                      </a:r>
                      <a:endParaRPr lang="zh-CN" altLang="en-US" sz="11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zh-CN" sz="1100" b="0" i="0">
                          <a:solidFill>
                            <a:srgbClr val="000000"/>
                          </a:solidFill>
                          <a:latin typeface="微软雅黑" panose="020B0503020204020204" charset="-122"/>
                          <a:ea typeface="微软雅黑" panose="020B0503020204020204" charset="-122"/>
                        </a:rPr>
                        <a:t>自然资源部农业农村部关于改革完善耕地占补平衡管理的通知</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428</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100" b="0" i="0">
                          <a:solidFill>
                            <a:srgbClr val="000000"/>
                          </a:solidFill>
                          <a:latin typeface="微软雅黑" panose="020B0503020204020204" charset="-122"/>
                          <a:ea typeface="微软雅黑" panose="020B0503020204020204" charset="-122"/>
                        </a:rPr>
                        <a:t>0.43</a:t>
                      </a:r>
                      <a:endParaRPr lang="en-US" altLang="zh-CN" sz="1100" b="0" i="0">
                        <a:solidFill>
                          <a:srgbClr val="000000"/>
                        </a:solidFill>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5" name="图表 4"/>
          <p:cNvGraphicFramePr/>
          <p:nvPr/>
        </p:nvGraphicFramePr>
        <p:xfrm>
          <a:off x="7035800" y="2133283"/>
          <a:ext cx="5007610" cy="439102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3e36750c-aa26-46b7-8164-5cc3be6b8d01}"/>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3e36750c-aa26-46b7-8164-5cc3be6b8d01}"/>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c85981e7-69ad-45ad-ace0-6456629100d6}"/>
</p:tagLst>
</file>

<file path=ppt/tags/tag7.xml><?xml version="1.0" encoding="utf-8"?>
<p:tagLst xmlns:p="http://schemas.openxmlformats.org/presentationml/2006/main">
  <p:tag name="COMMONDATA" val="eyJoZGlkIjoiNjNkNDg2NTQxNzczMmU2NWY1YTFlMWIwYzIzZTVjMWUifQ=="/>
  <p:tag name="commondata" val="eyJoZGlkIjoiODE3NjZjOTZlYTUxZTZlOTU4MGQxZjIxMWUxNTBjOGY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2224</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汉仪中隶书简</vt:lpstr>
      <vt:lpstr>微软雅黑</vt:lpstr>
      <vt:lpstr>黑体</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陆月</cp:lastModifiedBy>
  <cp:revision>186</cp:revision>
  <dcterms:created xsi:type="dcterms:W3CDTF">2022-01-21T00:47:00Z</dcterms:created>
  <dcterms:modified xsi:type="dcterms:W3CDTF">2024-11-11T07:47:40Z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2022-02-03T00:34:34Z</vt:filetime>
  </property>
  <property fmtid="{D5CDD505-2E9C-101B-9397-08002B2CF9AE}" pid="4" name="ICV">
    <vt:lpwstr>14D5236C7B6445A1B77F7AE899E6FBD7</vt:lpwstr>
  </property>
  <property fmtid="{D5CDD505-2E9C-101B-9397-08002B2CF9AE}" pid="5" name="KSOProductBuildVer">
    <vt:lpwstr>2052-12.1.0.18608</vt:lpwstr>
  </property>
</Properties>
</file>