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&#12304;2024.8&#12305;7&#26376;&#27036;&#21333;\7&#26376;&#2084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/>
              <a:t>省级政务微博综合影响力指数分布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[7月全表.xlsx]省微博全表!$N$9</c:f>
              <c:strCache>
                <c:ptCount val="1"/>
                <c:pt idx="0">
                  <c:v>省级政务微博综合影响力得分分布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[7月全表.xlsx]省微博全表!$M$10:$M$14</c:f>
              <c:strCache>
                <c:ptCount val="5"/>
                <c:pt idx="0">
                  <c:v>1400以上</c:v>
                </c:pt>
                <c:pt idx="1">
                  <c:v>1000-1400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[7月全表.xlsx]省微博全表!$N$10:$N$14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16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105943014"/>
        <c:axId val="325331909"/>
      </c:barChart>
      <c:catAx>
        <c:axId val="10594301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5331909"/>
        <c:crosses val="autoZero"/>
        <c:auto val="1"/>
        <c:lblAlgn val="ctr"/>
        <c:lblOffset val="100"/>
        <c:noMultiLvlLbl val="0"/>
      </c:catAx>
      <c:valAx>
        <c:axId val="32533190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5943014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9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[7月全表.xlsx]省微博错别字!$B$15:$B$19</c:f>
              <c:strCache>
                <c:ptCount val="5"/>
                <c:pt idx="0">
                  <c:v>北京发布</c:v>
                </c:pt>
                <c:pt idx="1">
                  <c:v>西藏自治区人民政府</c:v>
                </c:pt>
                <c:pt idx="2">
                  <c:v>河北省人民政府</c:v>
                </c:pt>
                <c:pt idx="3">
                  <c:v>山西省人民政府</c:v>
                </c:pt>
                <c:pt idx="4">
                  <c:v>四川发布</c:v>
                </c:pt>
              </c:strCache>
            </c:strRef>
          </c:cat>
          <c:val>
            <c:numRef>
              <c:f>[7月全表.xlsx]省微博错别字!$C$15:$C$19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56388888888889"/>
          <c:y val="0.065414290506541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48909761824891"/>
          <c:w val="0.54875"/>
          <c:h val="0.6626970815162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[7月全表.xlsx]省微博错别字!$M$3:$M$7</c:f>
              <c:strCache>
                <c:ptCount val="5"/>
                <c:pt idx="0">
                  <c:v>《保密法》</c:v>
                </c:pt>
                <c:pt idx="1">
                  <c:v>习总书记</c:v>
                </c:pt>
                <c:pt idx="2">
                  <c:v>党史教育活动</c:v>
                </c:pt>
                <c:pt idx="3">
                  <c:v>旅游和文化厅</c:v>
                </c:pt>
                <c:pt idx="4">
                  <c:v>中全</c:v>
                </c:pt>
              </c:strCache>
            </c:strRef>
          </c:cat>
          <c:val>
            <c:numRef>
              <c:f>[7月全表.xlsx]省微博错别字!$N$3:$N$7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416666666667"/>
          <c:y val="0.402717208990272"/>
          <c:w val="0.315833333333333"/>
          <c:h val="0.31449178128144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lt"/>
                <a:cs typeface="+mj-lt"/>
                <a:sym typeface="+mj-lt"/>
              </a:defRPr>
            </a:pPr>
            <a:r>
              <a:rPr sz="1400" b="1">
                <a:latin typeface="+mj-lt"/>
                <a:ea typeface="+mj-lt"/>
                <a:cs typeface="+mj-lt"/>
                <a:sym typeface="+mj-lt"/>
              </a:rPr>
              <a:t>各省微博热门文章超1k+分布情况</a:t>
            </a:r>
            <a:endParaRPr sz="1400" b="1">
              <a:latin typeface="+mj-lt"/>
              <a:ea typeface="+mj-lt"/>
              <a:cs typeface="+mj-lt"/>
              <a:sym typeface="+mj-lt"/>
            </a:endParaRPr>
          </a:p>
        </c:rich>
      </c:tx>
      <c:layout>
        <c:manualLayout>
          <c:xMode val="edge"/>
          <c:yMode val="edge"/>
          <c:x val="0.17817604363877"/>
          <c:y val="0.045229950589129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77569801902979"/>
          <c:y val="0.238312428734322"/>
          <c:w val="0.590859460302605"/>
          <c:h val="0.71987837324211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[7月全表.xlsx]省微博热点!$B$12421:$B$12425</c:f>
              <c:strCache>
                <c:ptCount val="5"/>
                <c:pt idx="0">
                  <c:v>上海发布</c:v>
                </c:pt>
                <c:pt idx="1">
                  <c:v>北京发布</c:v>
                </c:pt>
                <c:pt idx="2">
                  <c:v>广东发布</c:v>
                </c:pt>
                <c:pt idx="3">
                  <c:v>吉林发布</c:v>
                </c:pt>
                <c:pt idx="4">
                  <c:v>云南发布</c:v>
                </c:pt>
              </c:strCache>
            </c:strRef>
          </c:cat>
          <c:val>
            <c:numRef>
              <c:f>[7月全表.xlsx]省微博热点!$C$12421:$C$12425</c:f>
              <c:numCache>
                <c:formatCode>General</c:formatCode>
                <c:ptCount val="5"/>
                <c:pt idx="0">
                  <c:v>26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88251791835463"/>
          <c:y val="0.50684150513112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1424.24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1289.23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1221.49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2024年7月，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832600" y="1110615"/>
          <a:ext cx="482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1424.24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97.67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87.98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84254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35027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1221.49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1196.47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1109.48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1051.18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969.29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951.63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913.92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898.95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865.3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824.22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767.06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662.27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上海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1424.24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9724000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1073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97.67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87.98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84254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842" marR="9842" marT="9842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《保密法》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107440" y="2428875"/>
          <a:ext cx="515366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57060" y="2267585"/>
          <a:ext cx="457200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1854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72.2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（均为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篇，均占比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8.3%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云南发布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#清爽吉林22的夏天#用@魏大勋魏大勋超话版的《若月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1763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魏大勋超话@魏大勋推荐的美食是锅包肉！锅包肉的做法有很多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8502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590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云南发布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【#青春环游记真的玩出花了#喇叭花广播大使来啦】和#青春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8152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#孙颖莎vs倪夏莲##2024年巴黎奥运会#代表卢森堡参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4643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#冰上双子星广东Citywalk#【双子星终于到广州了！】初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4035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#上海知多少##讲讲上海话#你知道上海话中的“脱班”是什么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2542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#上海知多少##讲讲上海话#你知道上海话中的“老克拉”（又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2535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#方言就是回家的路#你知道上海话中“烊脱了”是什么意思吗？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2527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#冰上双子星广东Citywalk#【广东媒体邀请冰上双子星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#上海知多少##讲讲上海话#你知道上海话中的“老法师”是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456488" y="2679700"/>
          <a:ext cx="4070985" cy="334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818fac20-e6b4-41db-9dec-4242d566489b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818fac20-e6b4-41db-9dec-4242d566489b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d4383c4d-136f-48e3-b3f1-1ed09f63f41a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166</cp:revision>
  <dcterms:created xsi:type="dcterms:W3CDTF">2022-01-21T00:48:00Z</dcterms:created>
  <dcterms:modified xsi:type="dcterms:W3CDTF">2024-08-07T06:24:40Z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2052-12.1.0.17147</vt:lpwstr>
  </property>
</Properties>
</file>