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10"/>
  </p:handoutMasterIdLst>
  <p:sldIdLst>
    <p:sldId id="256" r:id="rId3"/>
    <p:sldId id="257" r:id="rId4"/>
    <p:sldId id="258" r:id="rId6"/>
    <p:sldId id="259" r:id="rId7"/>
    <p:sldId id="260" r:id="rId8"/>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G:\2024&#24180;&#25237;&#26631;&#25991;&#20214;\8&#26376;\&#12304;2024.8&#12305;&#19971;&#26376;&#27036;&#21333;\&#24037;&#20316;&#31807;1.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G:\2024&#24180;&#25237;&#26631;&#25991;&#20214;\8&#26376;\&#12304;2024.8&#12305;&#19971;&#26376;&#27036;&#21333;\&#24037;&#20316;&#31807;1.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24037;&#20316;&#31807;2"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24037;&#20316;&#31807;2"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24037;&#20316;&#31807;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a:solidFill>
                  <a:schemeClr val="tx1">
                    <a:lumMod val="65000"/>
                    <a:lumOff val="35000"/>
                  </a:schemeClr>
                </a:solidFill>
              </a:rPr>
              <a:t>省级政务微信综合影响力指数分布</a:t>
            </a:r>
            <a:endParaRPr>
              <a:solidFill>
                <a:schemeClr val="tx1">
                  <a:lumMod val="65000"/>
                  <a:lumOff val="35000"/>
                </a:schemeClr>
              </a:solidFill>
            </a:endParaRPr>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[工作簿1.xlsx]省级微信!$F$36:$F$40</c:f>
              <c:strCache>
                <c:ptCount val="5"/>
                <c:pt idx="0">
                  <c:v>1000以上</c:v>
                </c:pt>
                <c:pt idx="1">
                  <c:v>700-1000</c:v>
                </c:pt>
                <c:pt idx="2">
                  <c:v>500-700</c:v>
                </c:pt>
                <c:pt idx="3">
                  <c:v>300-500</c:v>
                </c:pt>
                <c:pt idx="4">
                  <c:v>100-300</c:v>
                </c:pt>
              </c:strCache>
            </c:strRef>
          </c:cat>
          <c:val>
            <c:numRef>
              <c:f>[工作簿1.xlsx]省级微信!$G$36:$G$40</c:f>
              <c:numCache>
                <c:formatCode>General</c:formatCode>
                <c:ptCount val="5"/>
                <c:pt idx="0">
                  <c:v>1</c:v>
                </c:pt>
                <c:pt idx="1">
                  <c:v>9</c:v>
                </c:pt>
                <c:pt idx="2">
                  <c:v>14</c:v>
                </c:pt>
                <c:pt idx="3">
                  <c:v>6</c:v>
                </c:pt>
                <c:pt idx="4">
                  <c:v>1</c:v>
                </c:pt>
              </c:numCache>
            </c:numRef>
          </c:val>
        </c:ser>
        <c:dLbls>
          <c:showLegendKey val="0"/>
          <c:showVal val="0"/>
          <c:showCatName val="0"/>
          <c:showSerName val="0"/>
          <c:showPercent val="0"/>
          <c:showBubbleSize val="0"/>
        </c:dLbls>
        <c:gapWidth val="140"/>
        <c:overlap val="-40"/>
        <c:axId val="153142449"/>
        <c:axId val="474958231"/>
      </c:barChart>
      <c:catAx>
        <c:axId val="15314244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74958231"/>
        <c:crosses val="autoZero"/>
        <c:auto val="1"/>
        <c:lblAlgn val="ctr"/>
        <c:lblOffset val="100"/>
        <c:noMultiLvlLbl val="0"/>
      </c:catAx>
      <c:valAx>
        <c:axId val="474958231"/>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53142449"/>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a:solidFill>
                  <a:schemeClr val="tx1">
                    <a:lumMod val="65000"/>
                    <a:lumOff val="35000"/>
                  </a:schemeClr>
                </a:solidFill>
              </a:rPr>
              <a:t>当月政务微信发稿量分布</a:t>
            </a:r>
            <a:endParaRPr>
              <a:solidFill>
                <a:schemeClr val="tx1">
                  <a:lumMod val="65000"/>
                  <a:lumOff val="35000"/>
                </a:schemeClr>
              </a:solidFill>
            </a:endParaRPr>
          </a:p>
        </c:rich>
      </c:tx>
      <c:layout/>
      <c:overlay val="0"/>
      <c:spPr>
        <a:noFill/>
        <a:ln>
          <a:noFill/>
        </a:ln>
        <a:effectLst/>
      </c:spPr>
    </c:title>
    <c:autoTitleDeleted val="0"/>
    <c:plotArea>
      <c:layout/>
      <c:pieChart>
        <c:varyColors val="1"/>
        <c:ser>
          <c:idx val="0"/>
          <c:order val="0"/>
          <c:spPr>
            <a:ln w="19050">
              <a:solidFill>
                <a:schemeClr val="bg1"/>
              </a:solidFill>
            </a:ln>
            <a:sp3d contourW="19050"/>
          </c:spPr>
          <c:explosion val="0"/>
          <c:dPt>
            <c:idx val="0"/>
            <c:bubble3D val="0"/>
            <c:spPr>
              <a:solidFill>
                <a:schemeClr val="accent4"/>
              </a:solidFill>
              <a:ln w="19050">
                <a:solidFill>
                  <a:schemeClr val="bg1"/>
                </a:solidFill>
              </a:ln>
              <a:effectLst/>
              <a:sp3d contourW="19050"/>
            </c:spPr>
          </c:dPt>
          <c:dPt>
            <c:idx val="1"/>
            <c:bubble3D val="0"/>
            <c:spPr>
              <a:solidFill>
                <a:schemeClr val="accent1"/>
              </a:solidFill>
              <a:ln w="19050">
                <a:solidFill>
                  <a:schemeClr val="bg1"/>
                </a:solidFill>
              </a:ln>
              <a:effectLst/>
              <a:sp3d contourW="19050"/>
            </c:spPr>
          </c:dPt>
          <c:dPt>
            <c:idx val="2"/>
            <c:bubble3D val="0"/>
            <c:spPr>
              <a:solidFill>
                <a:schemeClr val="accent2"/>
              </a:solidFill>
              <a:ln w="19050">
                <a:solidFill>
                  <a:schemeClr val="bg1"/>
                </a:solidFill>
              </a:ln>
              <a:effectLst/>
              <a:sp3d contourW="19050"/>
            </c:spPr>
          </c:dPt>
          <c:dPt>
            <c:idx val="3"/>
            <c:bubble3D val="0"/>
            <c:spPr>
              <a:solidFill>
                <a:schemeClr val="accent6"/>
              </a:solidFill>
              <a:ln w="19050">
                <a:solidFill>
                  <a:schemeClr val="bg1"/>
                </a:solidFill>
              </a:ln>
              <a:effectLst/>
              <a:sp3d contourW="19050"/>
            </c:spPr>
          </c:dPt>
          <c:dPt>
            <c:idx val="4"/>
            <c:bubble3D val="0"/>
            <c:spPr>
              <a:solidFill>
                <a:schemeClr val="accent5"/>
              </a:solidFill>
              <a:ln w="19050">
                <a:solidFill>
                  <a:schemeClr val="bg1"/>
                </a:solidFill>
              </a:ln>
              <a:effectLst/>
              <a:sp3d contourW="19050"/>
            </c:spPr>
          </c:dPt>
          <c:dLbls>
            <c:dLbl>
              <c:idx val="1"/>
              <c:layout>
                <c:manualLayout>
                  <c:x val="-0.130032811433351"/>
                  <c:y val="0.035677523229026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97361709356612"/>
                  <c:y val="-0.16241813623795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cap="none" spc="0" normalizeH="0" baseline="0">
                    <a:solidFill>
                      <a:schemeClr val="tx1">
                        <a:lumMod val="75000"/>
                        <a:lumOff val="25000"/>
                      </a:schemeClr>
                    </a:solidFill>
                    <a:uFill>
                      <a:solidFill>
                        <a:schemeClr val="tx1">
                          <a:lumMod val="75000"/>
                          <a:lumOff val="25000"/>
                        </a:schemeClr>
                      </a:solidFill>
                    </a:u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[工作簿1.xlsx]省级微信!$M$12:$M$16</c:f>
              <c:strCache>
                <c:ptCount val="5"/>
                <c:pt idx="0">
                  <c:v>500以上</c:v>
                </c:pt>
                <c:pt idx="1">
                  <c:v>200-500</c:v>
                </c:pt>
                <c:pt idx="2">
                  <c:v>100-200</c:v>
                </c:pt>
                <c:pt idx="3">
                  <c:v>50-100</c:v>
                </c:pt>
                <c:pt idx="4">
                  <c:v>50以下</c:v>
                </c:pt>
              </c:strCache>
            </c:strRef>
          </c:cat>
          <c:val>
            <c:numRef>
              <c:f>[工作簿1.xlsx]省级微信!$N$12:$N$16</c:f>
              <c:numCache>
                <c:formatCode>General</c:formatCode>
                <c:ptCount val="5"/>
                <c:pt idx="0">
                  <c:v>1</c:v>
                </c:pt>
                <c:pt idx="1">
                  <c:v>11</c:v>
                </c:pt>
                <c:pt idx="2">
                  <c:v>14</c:v>
                </c:pt>
                <c:pt idx="3">
                  <c:v>4</c:v>
                </c:pt>
                <c:pt idx="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94555644515612"/>
          <c:y val="0.391808873720137"/>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a:solidFill>
                  <a:schemeClr val="tx1">
                    <a:lumMod val="65000"/>
                    <a:lumOff val="35000"/>
                  </a:schemeClr>
                </a:solidFill>
              </a:rPr>
              <a:t>各省微信严重表述不规范分布情况</a:t>
            </a:r>
            <a:endParaRPr>
              <a:solidFill>
                <a:schemeClr val="tx1">
                  <a:lumMod val="65000"/>
                  <a:lumOff val="35000"/>
                </a:schemeClr>
              </a:solidFill>
            </a:endParaRPr>
          </a:p>
        </c:rich>
      </c:tx>
      <c:layout/>
      <c:overlay val="0"/>
      <c:spPr>
        <a:noFill/>
        <a:ln>
          <a:noFill/>
        </a:ln>
        <a:effectLst/>
      </c:spPr>
    </c:title>
    <c:autoTitleDeleted val="0"/>
    <c:plotArea>
      <c:layout>
        <c:manualLayout>
          <c:layoutTarget val="inner"/>
          <c:xMode val="edge"/>
          <c:yMode val="edge"/>
          <c:x val="0.321394736842105"/>
          <c:y val="0.172685185185185"/>
          <c:w val="0.647947368421053"/>
          <c:h val="0.71212962962963"/>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[工作簿2]Sheet2!$G$11:$G$20</c:f>
              <c:strCache>
                <c:ptCount val="10"/>
                <c:pt idx="0">
                  <c:v>河北省人民政府</c:v>
                </c:pt>
                <c:pt idx="1">
                  <c:v>黑龙江政务</c:v>
                </c:pt>
                <c:pt idx="2">
                  <c:v>内蒙古自治区人民政府发布</c:v>
                </c:pt>
                <c:pt idx="3">
                  <c:v>宁夏政府网</c:v>
                </c:pt>
                <c:pt idx="4">
                  <c:v>山东政府网</c:v>
                </c:pt>
                <c:pt idx="5">
                  <c:v>上海发布</c:v>
                </c:pt>
                <c:pt idx="6">
                  <c:v>四川发布</c:v>
                </c:pt>
                <c:pt idx="7">
                  <c:v>西藏发布</c:v>
                </c:pt>
                <c:pt idx="8">
                  <c:v>新疆政府网</c:v>
                </c:pt>
                <c:pt idx="9">
                  <c:v>浙江发布</c:v>
                </c:pt>
              </c:strCache>
            </c:strRef>
          </c:cat>
          <c:val>
            <c:numRef>
              <c:f>[工作簿2]Sheet2!$H$11:$H$20</c:f>
              <c:numCache>
                <c:formatCode>General</c:formatCode>
                <c:ptCount val="10"/>
                <c:pt idx="0">
                  <c:v>2</c:v>
                </c:pt>
                <c:pt idx="1">
                  <c:v>1</c:v>
                </c:pt>
                <c:pt idx="2">
                  <c:v>2</c:v>
                </c:pt>
                <c:pt idx="3">
                  <c:v>3</c:v>
                </c:pt>
                <c:pt idx="4">
                  <c:v>574</c:v>
                </c:pt>
                <c:pt idx="5">
                  <c:v>3</c:v>
                </c:pt>
                <c:pt idx="6">
                  <c:v>1</c:v>
                </c:pt>
                <c:pt idx="7">
                  <c:v>2</c:v>
                </c:pt>
                <c:pt idx="8">
                  <c:v>2</c:v>
                </c:pt>
                <c:pt idx="9">
                  <c:v>3</c:v>
                </c:pt>
              </c:numCache>
            </c:numRef>
          </c:val>
        </c:ser>
        <c:dLbls>
          <c:showLegendKey val="0"/>
          <c:showVal val="1"/>
          <c:showCatName val="0"/>
          <c:showSerName val="0"/>
          <c:showPercent val="0"/>
          <c:showBubbleSize val="0"/>
        </c:dLbls>
        <c:gapWidth val="140"/>
        <c:overlap val="-40"/>
        <c:axId val="540179040"/>
        <c:axId val="902712595"/>
      </c:barChart>
      <c:catAx>
        <c:axId val="54017904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02712595"/>
        <c:crosses val="autoZero"/>
        <c:auto val="1"/>
        <c:lblAlgn val="ctr"/>
        <c:lblOffset val="100"/>
        <c:noMultiLvlLbl val="0"/>
      </c:catAx>
      <c:valAx>
        <c:axId val="902712595"/>
        <c:scaling>
          <c:orientation val="minMax"/>
        </c:scaling>
        <c:delete val="0"/>
        <c:axPos val="b"/>
        <c:majorGridlines>
          <c:spPr>
            <a:ln w="9525" cap="flat" cmpd="sng" algn="ctr">
              <a:solidFill>
                <a:schemeClr val="bg1"/>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01790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a:solidFill>
                  <a:schemeClr val="tx1">
                    <a:lumMod val="65000"/>
                    <a:lumOff val="35000"/>
                  </a:schemeClr>
                </a:solidFill>
              </a:rPr>
              <a:t>当月严重表述不规范典型错误</a:t>
            </a:r>
            <a:endParaRPr>
              <a:solidFill>
                <a:schemeClr val="tx1">
                  <a:lumMod val="65000"/>
                  <a:lumOff val="35000"/>
                </a:schemeClr>
              </a:solidFill>
            </a:endParaRPr>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a:solidFill>
                  <a:schemeClr val="bg1"/>
                </a:solidFill>
              </a:ln>
              <a:effectLst/>
            </c:spPr>
          </c:dPt>
          <c:dPt>
            <c:idx val="1"/>
            <c:bubble3D val="0"/>
            <c:spPr>
              <a:solidFill>
                <a:schemeClr val="accent2"/>
              </a:solidFill>
              <a:ln>
                <a:solidFill>
                  <a:schemeClr val="bg1"/>
                </a:solidFill>
              </a:ln>
              <a:effectLst/>
            </c:spPr>
          </c:dPt>
          <c:dPt>
            <c:idx val="2"/>
            <c:bubble3D val="0"/>
            <c:spPr>
              <a:solidFill>
                <a:schemeClr val="accent3"/>
              </a:solidFill>
              <a:ln>
                <a:solidFill>
                  <a:schemeClr val="bg1"/>
                </a:solidFill>
              </a:ln>
              <a:effectLst/>
            </c:spPr>
          </c:dPt>
          <c:dPt>
            <c:idx val="3"/>
            <c:bubble3D val="0"/>
            <c:spPr>
              <a:solidFill>
                <a:schemeClr val="accent4"/>
              </a:solidFill>
              <a:ln>
                <a:solidFill>
                  <a:schemeClr val="bg1"/>
                </a:solidFill>
              </a:ln>
              <a:effectLst/>
            </c:spPr>
          </c:dPt>
          <c:dPt>
            <c:idx val="4"/>
            <c:bubble3D val="0"/>
            <c:spPr>
              <a:solidFill>
                <a:schemeClr val="accent5"/>
              </a:solidFill>
              <a:ln>
                <a:solidFill>
                  <a:schemeClr val="bg1"/>
                </a:solidFill>
              </a:ln>
              <a:effectLst/>
            </c:spPr>
          </c:dPt>
          <c:dPt>
            <c:idx val="5"/>
            <c:bubble3D val="0"/>
            <c:spPr>
              <a:solidFill>
                <a:schemeClr val="accent6"/>
              </a:solidFill>
              <a:ln>
                <a:solidFill>
                  <a:schemeClr val="bg1"/>
                </a:solidFill>
              </a:ln>
              <a:effectLst/>
            </c:spPr>
          </c:dPt>
          <c:dPt>
            <c:idx val="6"/>
            <c:bubble3D val="0"/>
            <c:spPr>
              <a:solidFill>
                <a:schemeClr val="accent1">
                  <a:lumMod val="60000"/>
                </a:schemeClr>
              </a:solidFill>
              <a:ln>
                <a:solidFill>
                  <a:schemeClr val="bg1"/>
                </a:solidFill>
              </a:ln>
              <a:effectLst/>
            </c:spPr>
          </c:dPt>
          <c:dPt>
            <c:idx val="7"/>
            <c:bubble3D val="0"/>
            <c:spPr>
              <a:solidFill>
                <a:schemeClr val="accent2">
                  <a:lumMod val="60000"/>
                </a:schemeClr>
              </a:solidFill>
              <a:ln>
                <a:solidFill>
                  <a:schemeClr val="bg1"/>
                </a:solidFill>
              </a:ln>
              <a:effectLst/>
            </c:spPr>
          </c:dPt>
          <c:dPt>
            <c:idx val="8"/>
            <c:bubble3D val="0"/>
            <c:spPr>
              <a:solidFill>
                <a:schemeClr val="accent3">
                  <a:lumMod val="60000"/>
                </a:schemeClr>
              </a:solidFill>
              <a:ln>
                <a:solidFill>
                  <a:schemeClr val="bg1"/>
                </a:solidFill>
              </a:ln>
              <a:effectLst/>
            </c:spPr>
          </c:dPt>
          <c:dPt>
            <c:idx val="9"/>
            <c:bubble3D val="0"/>
            <c:spPr>
              <a:solidFill>
                <a:schemeClr val="accent4">
                  <a:lumMod val="60000"/>
                </a:schemeClr>
              </a:solidFill>
              <a:ln>
                <a:solidFill>
                  <a:schemeClr val="bg1"/>
                </a:solidFill>
              </a:ln>
              <a:effectLst/>
            </c:spPr>
          </c:dPt>
          <c:dLbls>
            <c:dLbl>
              <c:idx val="0"/>
              <c:layout>
                <c:manualLayout>
                  <c:x val="-0.0779118084610259"/>
                  <c:y val="0.075207471452478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[工作簿2]Sheet2!$G$49:$G$58</c:f>
              <c:strCache>
                <c:ptCount val="10"/>
                <c:pt idx="0">
                  <c:v>习总书记</c:v>
                </c:pt>
                <c:pt idx="1">
                  <c:v>“一带一路”战略</c:v>
                </c:pt>
                <c:pt idx="2">
                  <c:v>放管服改革</c:v>
                </c:pt>
                <c:pt idx="3">
                  <c:v>“两会”精神</c:v>
                </c:pt>
                <c:pt idx="4">
                  <c:v>总书记</c:v>
                </c:pt>
                <c:pt idx="5">
                  <c:v>不忘初心，牢记使命</c:v>
                </c:pt>
                <c:pt idx="6">
                  <c:v>总书记重要讲话精神</c:v>
                </c:pt>
                <c:pt idx="7">
                  <c:v>“双随机一公开”</c:v>
                </c:pt>
                <c:pt idx="8">
                  <c:v>“一带一路”发展战略</c:v>
                </c:pt>
                <c:pt idx="9">
                  <c:v>省十次党代会</c:v>
                </c:pt>
              </c:strCache>
            </c:strRef>
          </c:cat>
          <c:val>
            <c:numRef>
              <c:f>[工作簿2]Sheet2!$H$49:$H$58</c:f>
              <c:numCache>
                <c:formatCode>General</c:formatCode>
                <c:ptCount val="10"/>
                <c:pt idx="0">
                  <c:v>134</c:v>
                </c:pt>
                <c:pt idx="1">
                  <c:v>72</c:v>
                </c:pt>
                <c:pt idx="2">
                  <c:v>69</c:v>
                </c:pt>
                <c:pt idx="3">
                  <c:v>61</c:v>
                </c:pt>
                <c:pt idx="4">
                  <c:v>27</c:v>
                </c:pt>
                <c:pt idx="5">
                  <c:v>23</c:v>
                </c:pt>
                <c:pt idx="6">
                  <c:v>19</c:v>
                </c:pt>
                <c:pt idx="7">
                  <c:v>13</c:v>
                </c:pt>
                <c:pt idx="8">
                  <c:v>11</c:v>
                </c:pt>
                <c:pt idx="9">
                  <c:v>8</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2368421052632"/>
          <c:y val="0.251157407407407"/>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solid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a:solidFill>
                  <a:schemeClr val="tx1">
                    <a:lumMod val="65000"/>
                    <a:lumOff val="35000"/>
                  </a:schemeClr>
                </a:solidFill>
              </a:rPr>
              <a:t>各省微信10W+热门文章分布情况</a:t>
            </a:r>
            <a:endParaRPr>
              <a:solidFill>
                <a:schemeClr val="tx1">
                  <a:lumMod val="65000"/>
                  <a:lumOff val="35000"/>
                </a:schemeClr>
              </a:solidFill>
            </a:endParaRPr>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3"/>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[工作簿6]Sheet2!$C$24:$C$28</c:f>
              <c:strCache>
                <c:ptCount val="5"/>
                <c:pt idx="0">
                  <c:v>北京发布</c:v>
                </c:pt>
                <c:pt idx="1">
                  <c:v>湖南省人民政府网</c:v>
                </c:pt>
                <c:pt idx="2">
                  <c:v>江西省人民政府</c:v>
                </c:pt>
                <c:pt idx="3">
                  <c:v>上海发布</c:v>
                </c:pt>
                <c:pt idx="4">
                  <c:v>浙江发布</c:v>
                </c:pt>
              </c:strCache>
            </c:strRef>
          </c:cat>
          <c:val>
            <c:numRef>
              <c:f>[工作簿6]Sheet2!$D$24:$D$28</c:f>
              <c:numCache>
                <c:formatCode>General</c:formatCode>
                <c:ptCount val="5"/>
                <c:pt idx="0">
                  <c:v>2</c:v>
                </c:pt>
                <c:pt idx="1">
                  <c:v>1</c:v>
                </c:pt>
                <c:pt idx="2">
                  <c:v>1</c:v>
                </c:pt>
                <c:pt idx="3">
                  <c:v>126</c:v>
                </c:pt>
                <c:pt idx="4">
                  <c:v>8</c:v>
                </c:pt>
              </c:numCache>
            </c:numRef>
          </c:val>
        </c:ser>
        <c:dLbls>
          <c:showLegendKey val="0"/>
          <c:showVal val="0"/>
          <c:showCatName val="0"/>
          <c:showSerName val="0"/>
          <c:showPercent val="0"/>
          <c:showBubbleSize val="0"/>
        </c:dLbls>
        <c:gapWidth val="140"/>
        <c:overlap val="-40"/>
        <c:axId val="184601948"/>
        <c:axId val="399718643"/>
      </c:barChart>
      <c:catAx>
        <c:axId val="18460194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9718643"/>
        <c:crosses val="autoZero"/>
        <c:auto val="1"/>
        <c:lblAlgn val="ctr"/>
        <c:lblOffset val="100"/>
        <c:noMultiLvlLbl val="0"/>
      </c:catAx>
      <c:valAx>
        <c:axId val="399718643"/>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846019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11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08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solidFill>
          <a:schemeClr val="bg1"/>
        </a:solidFill>
      </a:ln>
      <a:effectLst/>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11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1008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solidFill>
          <a:schemeClr val="bg1"/>
        </a:solidFill>
      </a:ln>
      <a:effectLst/>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1011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7</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7</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4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500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700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14</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 </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1187.77</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北京发布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950.46</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938.87</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7</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6087</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196</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501</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湖南省人民政府网</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439</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356</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12</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1" name="图表 10"/>
          <p:cNvGraphicFramePr/>
          <p:nvPr/>
        </p:nvGraphicFramePr>
        <p:xfrm>
          <a:off x="6772910" y="1190625"/>
          <a:ext cx="4620895" cy="264731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3" name="图表 12"/>
          <p:cNvGraphicFramePr/>
          <p:nvPr/>
        </p:nvGraphicFramePr>
        <p:xfrm>
          <a:off x="868680" y="3849688"/>
          <a:ext cx="4758690" cy="27908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1187.77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2274.7W+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31221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501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1529.84W+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504</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en-US" sz="900" b="1">
                          <a:solidFill>
                            <a:srgbClr val="004A7E"/>
                          </a:solidFill>
                          <a:latin typeface="Helvetica" charset="-122"/>
                        </a:rPr>
                        <a:t>2</a:t>
                      </a:r>
                      <a:endParaRPr lang="en-US" sz="900" b="1">
                        <a:solidFill>
                          <a:srgbClr val="004A7E"/>
                        </a:solidFill>
                        <a:latin typeface="Helvetica" charset="-122"/>
                      </a:endParaRPr>
                    </a:p>
                  </a:txBody>
                  <a:tcPr marL="12700" marR="12700" marT="12700" vert="horz" anchor="ctr" anchorCtr="0"/>
                </a:tc>
                <a:tc>
                  <a:txBody>
                    <a:bodyPr/>
                    <a:p>
                      <a:pPr algn="ctr">
                        <a:buClrTx/>
                        <a:buSzTx/>
                        <a:buFontTx/>
                        <a:buNone/>
                      </a:pPr>
                      <a:r>
                        <a:rPr lang="en-US" sz="900" b="1">
                          <a:solidFill>
                            <a:srgbClr val="004A7E"/>
                          </a:solidFill>
                          <a:latin typeface="Helvetica" charset="-122"/>
                        </a:rPr>
                        <a:t>浙江发布</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950.46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400.41W+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5038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199</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359.61W+</a:t>
                      </a:r>
                      <a:endParaRPr lang="en-US" sz="900" b="1" i="0">
                        <a:solidFill>
                          <a:srgbClr val="004A7E"/>
                        </a:solidFill>
                        <a:latin typeface="Helvetica" charset="-122"/>
                      </a:endParaRPr>
                    </a:p>
                  </a:txBody>
                  <a:tcPr marL="9842" marR="9842" marT="9842" anchor="ctr" anchorCtr="0"/>
                </a:tc>
                <a:tc>
                  <a:txBody>
                    <a:bodyPr/>
                    <a:p>
                      <a:pPr algn="ctr">
                        <a:buClrTx/>
                        <a:buSzTx/>
                        <a:buFontTx/>
                        <a:buNone/>
                      </a:pPr>
                      <a:r>
                        <a:rPr lang="en-US" sz="900" b="1">
                          <a:solidFill>
                            <a:srgbClr val="004A7E"/>
                          </a:solidFill>
                          <a:latin typeface="Helvetica" charset="-122"/>
                        </a:rPr>
                        <a:t>10W+</a:t>
                      </a:r>
                      <a:endParaRPr lang="en-US" sz="900" b="1">
                        <a:solidFill>
                          <a:srgbClr val="004A7E"/>
                        </a:solidFill>
                        <a:latin typeface="Helvetica" charset="-122"/>
                      </a:endParaRPr>
                    </a:p>
                  </a:txBody>
                  <a:tcPr marL="12700" marR="12700" marT="12700" vert="horz" anchor="ctr" anchorCtr="0"/>
                </a:tc>
                <a:tc>
                  <a:txBody>
                    <a:bodyPr/>
                    <a:p>
                      <a:pPr algn="ctr">
                        <a:buClrTx/>
                        <a:buSzTx/>
                        <a:buFontTx/>
                        <a:buNone/>
                      </a:pPr>
                      <a:r>
                        <a:rPr lang="en-US" sz="900" b="1">
                          <a:solidFill>
                            <a:srgbClr val="004A7E"/>
                          </a:solidFill>
                          <a:latin typeface="Helvetica" charset="-122"/>
                        </a:rPr>
                        <a:t>198</a:t>
                      </a:r>
                      <a:endParaRPr lang="en-US" sz="900" b="1">
                        <a:solidFill>
                          <a:srgbClr val="004A7E"/>
                        </a:solidFill>
                        <a:latin typeface="Helvetica" charset="-122"/>
                      </a:endParaRPr>
                    </a:p>
                  </a:txBody>
                  <a:tcPr marL="12700" marR="12700" marT="12700" vert="horz" anchor="ctr" anchorCtr="0"/>
                </a:tc>
              </a:tr>
              <a:tr h="291465">
                <a:tc>
                  <a:txBody>
                    <a:bodyPr/>
                    <a:p>
                      <a:pPr algn="ctr">
                        <a:buClrTx/>
                        <a:buSzTx/>
                        <a:buFontTx/>
                        <a:buNone/>
                      </a:pPr>
                      <a:r>
                        <a:rPr lang="en-US" sz="900" b="1">
                          <a:solidFill>
                            <a:srgbClr val="004A7E"/>
                          </a:solidFill>
                          <a:latin typeface="Helvetica" charset="-122"/>
                        </a:rPr>
                        <a:t>3</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938.87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670.67W+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5931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439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612W+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279</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4</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884.67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420.85W+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5079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356</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375.93W+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303</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5</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839.89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157.44W+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1595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156.6W+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85</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6</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江苏政务服务</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802.28</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21.83W+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325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17.69W+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75129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69</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7</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798.22</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169.7W+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2490</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187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154.9W+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75580</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70</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8</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791.74</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196.17W+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2214</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239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174.67W+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64898</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55</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9</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748.55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137.81W+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1149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169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137.81W+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72085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76</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10</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719.2</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87.72W+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1201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145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80.16W+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52916</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77</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11</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696.8</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85.63W+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1019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137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81.31W+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23138</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24</a:t>
                      </a:r>
                      <a:endParaRPr lang="en-US" sz="900" b="1" i="0">
                        <a:solidFill>
                          <a:srgbClr val="004A7E"/>
                        </a:solidFill>
                        <a:latin typeface="Helvetica" charset="-122"/>
                      </a:endParaRPr>
                    </a:p>
                  </a:txBody>
                  <a:tcPr marL="9842" marR="9842" marT="9842" anchor="ctr" anchorCtr="0"/>
                </a:tc>
              </a:tr>
              <a:tr h="292735">
                <a:tc>
                  <a:txBody>
                    <a:bodyPr/>
                    <a:p>
                      <a:pPr algn="ctr">
                        <a:buClrTx/>
                        <a:buSzTx/>
                        <a:buFontTx/>
                        <a:buNone/>
                      </a:pPr>
                      <a:r>
                        <a:rPr lang="en-US" sz="900" b="1">
                          <a:solidFill>
                            <a:srgbClr val="004A7E"/>
                          </a:solidFill>
                          <a:latin typeface="Helvetica" charset="-122"/>
                        </a:rPr>
                        <a:t>12</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688.39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94.5W+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606</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163</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88.81W+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42052</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26</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13</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684.85</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107.21W+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1031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241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101.26W+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50279</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32</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14</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陕西发布</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677.57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109.75W+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911</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344</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80.57W+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56257</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34</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15</a:t>
                      </a:r>
                      <a:endParaRPr lang="en-US" sz="900" b="1">
                        <a:solidFill>
                          <a:srgbClr val="004A7E"/>
                        </a:solidFill>
                        <a:latin typeface="Helvetica" charset="-122"/>
                      </a:endParaRPr>
                    </a:p>
                  </a:txBody>
                  <a:tcPr marL="12700" marR="12700" marT="12700" vert="horz" anchor="ctr" anchorCtr="0"/>
                </a:tc>
                <a:tc>
                  <a:txBody>
                    <a:bodyPr/>
                    <a:p>
                      <a:pPr marL="9525" indent="0" algn="ctr" fontAlgn="ctr"/>
                      <a:r>
                        <a:rPr lang="en-US" sz="900" b="1" i="0">
                          <a:solidFill>
                            <a:srgbClr val="004A7E"/>
                          </a:solidFill>
                          <a:latin typeface="Helvetica" charset="-122"/>
                        </a:rPr>
                        <a:t>西藏发布</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632.92</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79.43W+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744</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263</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78.12W+</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40386</a:t>
                      </a:r>
                      <a:endParaRPr lang="en-US" sz="900" b="1" i="0">
                        <a:solidFill>
                          <a:srgbClr val="004A7E"/>
                        </a:solidFill>
                        <a:latin typeface="Helvetica" charset="-122"/>
                      </a:endParaRPr>
                    </a:p>
                  </a:txBody>
                  <a:tcPr marL="9842" marR="9842" marT="9842" anchor="ctr" anchorCtr="0"/>
                </a:tc>
                <a:tc>
                  <a:txBody>
                    <a:bodyPr/>
                    <a:p>
                      <a:pPr marL="9525" indent="0" algn="ctr" fontAlgn="ctr"/>
                      <a:r>
                        <a:rPr lang="en-US" sz="900" b="1" i="0">
                          <a:solidFill>
                            <a:srgbClr val="004A7E"/>
                          </a:solidFill>
                          <a:latin typeface="Helvetica" charset="-122"/>
                        </a:rPr>
                        <a:t>38</a:t>
                      </a:r>
                      <a:endParaRPr lang="en-US" sz="900" b="1" i="0">
                        <a:solidFill>
                          <a:srgbClr val="004A7E"/>
                        </a:solidFill>
                        <a:latin typeface="Helvetica" charset="-122"/>
                      </a:endParaRPr>
                    </a:p>
                  </a:txBody>
                  <a:tcPr marL="9842" marR="9842" marT="9842"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1187.77</a:t>
                      </a:r>
                      <a:endParaRPr lang="zh-CN" sz="1130" b="1" i="0">
                        <a:solidFill>
                          <a:schemeClr val="bg1"/>
                        </a:solidFill>
                        <a:latin typeface="Arial" panose="020B0604020202020204" pitchFamily="34" charset="0"/>
                        <a:ea typeface="Helvetica" charset="-122"/>
                      </a:endParaRPr>
                    </a:p>
                  </a:txBody>
                  <a:tcPr marL="9842" marR="9842" marT="9842"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2274.7W+</a:t>
                      </a:r>
                      <a:endParaRPr lang="zh-CN" sz="1130" b="1" i="0">
                        <a:solidFill>
                          <a:schemeClr val="bg1"/>
                        </a:solidFill>
                        <a:latin typeface="Arial" panose="020B0604020202020204" pitchFamily="34" charset="0"/>
                        <a:ea typeface="Helvetica" charset="-122"/>
                      </a:endParaRPr>
                    </a:p>
                  </a:txBody>
                  <a:tcPr marL="9842" marR="9842" marT="9842"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31221</a:t>
                      </a:r>
                      <a:endParaRPr lang="zh-CN" sz="1130" b="1" i="0">
                        <a:solidFill>
                          <a:schemeClr val="bg1"/>
                        </a:solidFill>
                        <a:latin typeface="Arial" panose="020B0604020202020204" pitchFamily="34" charset="0"/>
                        <a:ea typeface="Helvetica" charset="-122"/>
                      </a:endParaRPr>
                    </a:p>
                  </a:txBody>
                  <a:tcPr marL="9842" marR="9842" marT="9842"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501</a:t>
                      </a:r>
                      <a:endParaRPr lang="zh-CN" sz="1130" b="1" i="0">
                        <a:solidFill>
                          <a:schemeClr val="bg1"/>
                        </a:solidFill>
                        <a:latin typeface="Arial" panose="020B0604020202020204" pitchFamily="34" charset="0"/>
                        <a:ea typeface="Helvetica" charset="-122"/>
                      </a:endParaRPr>
                    </a:p>
                  </a:txBody>
                  <a:tcPr marL="9842" marR="9842" marT="9842"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pPr>
                      <a:r>
                        <a:rPr lang="zh-CN" sz="1130" b="1" i="0">
                          <a:solidFill>
                            <a:schemeClr val="bg1"/>
                          </a:solidFill>
                          <a:latin typeface="Arial" panose="020B0604020202020204" pitchFamily="34" charset="0"/>
                          <a:ea typeface="Helvetica" charset="-122"/>
                        </a:rPr>
                        <a:t>1529.84W+</a:t>
                      </a:r>
                      <a:endParaRPr lang="zh-CN" sz="1130" b="1" i="0">
                        <a:solidFill>
                          <a:schemeClr val="bg1"/>
                        </a:solidFill>
                        <a:latin typeface="Arial" panose="020B0604020202020204" pitchFamily="34" charset="0"/>
                        <a:ea typeface="Helvetica" charset="-122"/>
                      </a:endParaRPr>
                    </a:p>
                  </a:txBody>
                  <a:tcPr marL="9842" marR="9842" marT="9842"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10W+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504</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10</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593</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山东政府网</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存在问题最多（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574</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96.80</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严重表述错误问题主要集中在政治类表述不规范、口号等，如</a:t>
            </a:r>
            <a:r>
              <a:rPr lang="en-US" sz="1600" dirty="0">
                <a:latin typeface="微软雅黑" panose="020B0503020204020204" charset="-122"/>
                <a:ea typeface="微软雅黑" panose="020B0503020204020204" charset="-122"/>
                <a:cs typeface="微软雅黑" panose="020B0503020204020204" charset="-122"/>
              </a:rPr>
              <a:t>“习总书记”</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““一带一路”战略”</a:t>
            </a:r>
            <a:r>
              <a:rPr lang="zh-CN"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放管服改革</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“两会”精神</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3" name="图表 2"/>
          <p:cNvGraphicFramePr/>
          <p:nvPr/>
        </p:nvGraphicFramePr>
        <p:xfrm>
          <a:off x="740410" y="2921635"/>
          <a:ext cx="4826000" cy="295402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nvGraphicFramePr>
        <p:xfrm>
          <a:off x="6549390" y="2973070"/>
          <a:ext cx="5111750" cy="292798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有5</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138</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13</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143</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126</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44.84</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体育赛事、城市天气以及社会热点新闻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647700" y="2411730"/>
          <a:ext cx="6315075" cy="4096385"/>
        </p:xfrm>
        <a:graphic>
          <a:graphicData uri="http://schemas.openxmlformats.org/drawingml/2006/table">
            <a:tbl>
              <a:tblPr firstRow="1" bandRow="1">
                <a:tableStyleId>{69012ECD-51FC-41F1-AA8D-1B2483CD663E}</a:tableStyleId>
              </a:tblPr>
              <a:tblGrid>
                <a:gridCol w="409575"/>
                <a:gridCol w="955040"/>
                <a:gridCol w="3347720"/>
                <a:gridCol w="90170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299085">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r>
              <a:tr h="29972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sym typeface="+mn-ea"/>
                        </a:rPr>
                        <a:t>上海</a:t>
                      </a:r>
                      <a:r>
                        <a:rPr lang="zh-CN" sz="1000" b="1">
                          <a:solidFill>
                            <a:srgbClr val="000000"/>
                          </a:solidFill>
                          <a:latin typeface="微软雅黑" panose="020B0503020204020204" charset="-122"/>
                          <a:ea typeface="微软雅黑" panose="020B0503020204020204" charset="-122"/>
                        </a:rPr>
                        <a:t>发布</a:t>
                      </a:r>
                      <a:endParaRPr lang="zh-CN" sz="10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a:buClrTx/>
                        <a:buSzTx/>
                        <a:buFontTx/>
                        <a:buNone/>
                      </a:pPr>
                      <a:r>
                        <a:rPr lang="en-US" altLang="en-US" sz="1000" b="0">
                          <a:solidFill>
                            <a:srgbClr val="000000"/>
                          </a:solidFill>
                          <a:latin typeface="微软雅黑" panose="020B0503020204020204" charset="-122"/>
                          <a:ea typeface="微软雅黑" panose="020B0503020204020204" charset="-122"/>
                          <a:cs typeface="微软雅黑" panose="020B0503020204020204" charset="-122"/>
                        </a:rPr>
                        <a:t>祝贺上海选手陈芋汐夺金！上海市委、市政府发出贺电</a:t>
                      </a:r>
                      <a:endParaRPr lang="en-US"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406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29972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en-US" altLang="en-US" sz="1000" b="0">
                          <a:solidFill>
                            <a:srgbClr val="000000"/>
                          </a:solidFill>
                          <a:latin typeface="微软雅黑" panose="020B0503020204020204" charset="-122"/>
                          <a:ea typeface="微软雅黑" panose="020B0503020204020204" charset="-122"/>
                          <a:cs typeface="微软雅黑" panose="020B0503020204020204" charset="-122"/>
                        </a:rPr>
                        <a:t>国乒巴黎首金！“莎头组合”拿下混双冠军</a:t>
                      </a:r>
                      <a:endParaRPr lang="en-US"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180</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0.18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29972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浙江发布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en-US" altLang="en-US" sz="1000" b="0">
                          <a:solidFill>
                            <a:srgbClr val="000000"/>
                          </a:solidFill>
                          <a:latin typeface="微软雅黑" panose="020B0503020204020204" charset="-122"/>
                          <a:ea typeface="微软雅黑" panose="020B0503020204020204" charset="-122"/>
                          <a:cs typeface="微软雅黑" panose="020B0503020204020204" charset="-122"/>
                        </a:rPr>
                        <a:t>浙江籍运动员勇夺巴黎奥运会首枚金牌　省委省政府致贺电</a:t>
                      </a:r>
                      <a:endParaRPr lang="en-US"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198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36322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en-US" altLang="en-US" sz="1000" b="0">
                          <a:solidFill>
                            <a:srgbClr val="000000"/>
                          </a:solidFill>
                          <a:latin typeface="微软雅黑" panose="020B0503020204020204" charset="-122"/>
                          <a:ea typeface="微软雅黑" panose="020B0503020204020204" charset="-122"/>
                          <a:cs typeface="微软雅黑" panose="020B0503020204020204" charset="-122"/>
                        </a:rPr>
                        <a:t>上海出梅！将出现连续6天左右高温天气，最高温达37～38度！</a:t>
                      </a:r>
                      <a:endParaRPr lang="en-US"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367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360045">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湖南省人民政府网</a:t>
                      </a:r>
                      <a:endParaRPr lang="zh-CN" sz="1000" b="1" i="0">
                        <a:solidFill>
                          <a:srgbClr val="000000"/>
                        </a:solidFill>
                        <a:latin typeface="微软雅黑" panose="020B0503020204020204" charset="-122"/>
                        <a:ea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华容县洞庭湖一线堤防发生决堤险情沈晓明作出批示毛伟明指挥调度</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303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346075">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北京发布</a:t>
                      </a:r>
                      <a:endParaRPr lang="zh-CN" sz="1000" b="1" i="0">
                        <a:solidFill>
                          <a:srgbClr val="000000"/>
                        </a:solidFill>
                        <a:latin typeface="微软雅黑" panose="020B0503020204020204" charset="-122"/>
                        <a:ea typeface="微软雅黑" panose="020B0503020204020204" charset="-122"/>
                      </a:endParaRPr>
                    </a:p>
                  </a:txBody>
                  <a:tcPr marL="9842" marR="9842" marT="71755" marB="71755"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警惕！北京大量孩子沉迷，部分小学已明令禁止！</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71755"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279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71755"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71755" marB="107950" anchor="b" anchorCtr="0"/>
                </a:tc>
              </a:tr>
              <a:tr h="360045">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上海运动员巴黎首金！陈芋汐全红婵获女子双人10米跳台金牌！</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151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0.15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360045">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创造历史！邓雅文获得巴黎奥运会女子自由式小轮车公园赛金牌！</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128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0.13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b" anchorCtr="0"/>
                </a:tc>
              </a:tr>
              <a:tr h="404495">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144145"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奥运会开幕式精彩图片来了！一起为中国健儿加油</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144145"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234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144145"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144145" marB="107950" anchor="b" anchorCtr="0"/>
                </a:tc>
              </a:tr>
              <a:tr h="393065">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上海的夏夜city不city？</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239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107950" anchor="b"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107950" anchor="b" anchorCtr="0"/>
                </a:tc>
              </a:tr>
            </a:tbl>
          </a:graphicData>
        </a:graphic>
      </p:graphicFrame>
      <p:graphicFrame>
        <p:nvGraphicFramePr>
          <p:cNvPr id="2" name="图表 1"/>
          <p:cNvGraphicFramePr/>
          <p:nvPr/>
        </p:nvGraphicFramePr>
        <p:xfrm>
          <a:off x="7178675" y="2917825"/>
          <a:ext cx="4617085" cy="273621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af6fb88c-d1b6-43ab-944a-9b13d83abea4}"/>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af6fb88c-d1b6-43ab-944a-9b13d83abea4}"/>
  <p:tag name="TABLE_EMPHASIZE_TYPE" val="horizontal"/>
</p:tagLst>
</file>

<file path=ppt/tags/tag5.xml><?xml version="1.0" encoding="utf-8"?>
<p:tagLst xmlns:p="http://schemas.openxmlformats.org/presentationml/2006/main">
  <p:tag name="KSO_WM_UNIT_TABLE_BEAUTIFY" val="smartTable{bf00f6e3-9a8c-495b-8f92-dd5e839d5788}"/>
  <p:tag name="TABLE_ENDDRAG_ORIGIN_RECT" val="497*319"/>
  <p:tag name="TABLE_ENDDRAG_RECT" val="51*189*497*319"/>
</p:tagLst>
</file>

<file path=ppt/tags/tag6.xml><?xml version="1.0" encoding="utf-8"?>
<p:tagLst xmlns:p="http://schemas.openxmlformats.org/presentationml/2006/main">
  <p:tag name="COMMONDATA" val="eyJoZGlkIjoiNjNkNDg2NTQxNzczMmU2NWY1YTFlMWIwYzIzZTVjMWUifQ=="/>
  <p:tag name="commondata" val="eyJoZGlkIjoiZDk1MTVhZjQzMzkwZjdkNjZmZTc1YjVhYjZiYjY2ZjE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2208</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汉仪中隶书简</vt:lpstr>
      <vt:lpstr>微软雅黑</vt:lpstr>
      <vt:lpstr>Helvetica</vt:lpstr>
      <vt:lpstr>黑体</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185</cp:revision>
  <dcterms:created xsi:type="dcterms:W3CDTF">2022-01-21T00:47:00Z</dcterms:created>
  <dcterms:modified xsi:type="dcterms:W3CDTF">2024-08-06T06:24:19Z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2022-02-01T08:34:34Z</vt:filetime>
  </property>
  <property fmtid="{D5CDD505-2E9C-101B-9397-08002B2CF9AE}" pid="4" name="ICV">
    <vt:lpwstr>14D5236C7B6445A1B77F7AE899E6FBD7</vt:lpwstr>
  </property>
  <property fmtid="{D5CDD505-2E9C-101B-9397-08002B2CF9AE}" pid="5" name="KSOProductBuildVer">
    <vt:lpwstr>2052-12.1.0.17147</vt:lpwstr>
  </property>
</Properties>
</file>